
<file path=[Content_Types].xml><?xml version="1.0" encoding="utf-8"?>
<Types xmlns="http://schemas.openxmlformats.org/package/2006/content-types">
  <Default Extension="jpeg" ContentType="image/jpeg"/>
  <Default Extension="jp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8" r:id="rId1"/>
  </p:sldMasterIdLst>
  <p:notesMasterIdLst>
    <p:notesMasterId r:id="rId11"/>
  </p:notesMasterIdLst>
  <p:sldIdLst>
    <p:sldId id="256" r:id="rId2"/>
    <p:sldId id="257" r:id="rId3"/>
    <p:sldId id="258" r:id="rId4"/>
    <p:sldId id="259" r:id="rId5"/>
    <p:sldId id="261" r:id="rId6"/>
    <p:sldId id="262" r:id="rId7"/>
    <p:sldId id="263"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90AFC3D-100C-40A0-BEAD-A4D6E7D7B7AE}">
          <p14:sldIdLst>
            <p14:sldId id="256"/>
            <p14:sldId id="257"/>
            <p14:sldId id="258"/>
            <p14:sldId id="259"/>
            <p14:sldId id="261"/>
            <p14:sldId id="262"/>
            <p14:sldId id="263"/>
            <p14:sldId id="264"/>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99" d="100"/>
          <a:sy n="99" d="100"/>
        </p:scale>
        <p:origin x="24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48A361-AC20-431B-B57D-EB7A31032857}" type="doc">
      <dgm:prSet loTypeId="urn:microsoft.com/office/officeart/2008/layout/AscendingPictureAccentProcess" loCatId="process" qsTypeId="urn:microsoft.com/office/officeart/2005/8/quickstyle/simple1" qsCatId="simple" csTypeId="urn:microsoft.com/office/officeart/2005/8/colors/accent0_3" csCatId="mainScheme" phldr="1"/>
      <dgm:spPr/>
    </dgm:pt>
    <dgm:pt modelId="{F75B08E0-1B0B-41C2-9255-B0A941D54CD9}">
      <dgm:prSet phldrT="[Text]"/>
      <dgm:spPr/>
      <dgm:t>
        <a:bodyPr/>
        <a:lstStyle/>
        <a:p>
          <a:pPr algn="r">
            <a:buNone/>
          </a:pPr>
          <a:r>
            <a:rPr lang="fa-IR" dirty="0">
              <a:solidFill>
                <a:schemeClr val="tx1">
                  <a:lumMod val="85000"/>
                </a:schemeClr>
              </a:solidFill>
            </a:rPr>
            <a:t>موضوع ارائه : سیستم توصیه گر</a:t>
          </a:r>
        </a:p>
        <a:p>
          <a:pPr algn="r">
            <a:buNone/>
          </a:pPr>
          <a:r>
            <a:rPr lang="fa-IR" dirty="0">
              <a:solidFill>
                <a:schemeClr val="tx1">
                  <a:lumMod val="85000"/>
                </a:schemeClr>
              </a:solidFill>
            </a:rPr>
            <a:t>نام استاد : دکتر عصایی</a:t>
          </a:r>
        </a:p>
        <a:p>
          <a:pPr algn="r">
            <a:buNone/>
          </a:pPr>
          <a:r>
            <a:rPr lang="fa-IR" dirty="0">
              <a:solidFill>
                <a:schemeClr val="tx1">
                  <a:lumMod val="85000"/>
                </a:schemeClr>
              </a:solidFill>
            </a:rPr>
            <a:t>نام دانشجو : محمدحسین احمدی لاری</a:t>
          </a:r>
          <a:endParaRPr lang="en-US" dirty="0">
            <a:solidFill>
              <a:schemeClr val="tx1">
                <a:lumMod val="85000"/>
              </a:schemeClr>
            </a:solidFill>
          </a:endParaRPr>
        </a:p>
      </dgm:t>
    </dgm:pt>
    <dgm:pt modelId="{C310C577-BB4A-4D38-AD2C-6570F1F484D1}" type="parTrans" cxnId="{184321CD-349C-40B6-9350-43309CDA8101}">
      <dgm:prSet/>
      <dgm:spPr/>
      <dgm:t>
        <a:bodyPr/>
        <a:lstStyle/>
        <a:p>
          <a:endParaRPr lang="en-US"/>
        </a:p>
      </dgm:t>
    </dgm:pt>
    <dgm:pt modelId="{D0716641-A48D-4FE3-90D3-208D080E9E22}" type="sibTrans" cxnId="{184321CD-349C-40B6-9350-43309CDA8101}">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31000" r="-31000"/>
          </a:stretch>
        </a:blipFill>
      </dgm:spPr>
      <dgm:t>
        <a:bodyPr/>
        <a:lstStyle/>
        <a:p>
          <a:endParaRPr lang="en-US"/>
        </a:p>
      </dgm:t>
    </dgm:pt>
    <dgm:pt modelId="{FE1BA40D-5D53-43B9-A204-952B11E05A03}" type="pres">
      <dgm:prSet presAssocID="{A548A361-AC20-431B-B57D-EB7A31032857}" presName="Name0" presStyleCnt="0">
        <dgm:presLayoutVars>
          <dgm:chMax val="7"/>
          <dgm:chPref val="7"/>
          <dgm:dir/>
        </dgm:presLayoutVars>
      </dgm:prSet>
      <dgm:spPr/>
    </dgm:pt>
    <dgm:pt modelId="{09102703-A3D6-41D5-B8A9-557E01C3B996}" type="pres">
      <dgm:prSet presAssocID="{F75B08E0-1B0B-41C2-9255-B0A941D54CD9}" presName="parTx1" presStyleLbl="node1" presStyleIdx="0" presStyleCnt="1"/>
      <dgm:spPr/>
    </dgm:pt>
    <dgm:pt modelId="{77461B40-C22A-41FF-B482-B1D286B04779}" type="pres">
      <dgm:prSet presAssocID="{D0716641-A48D-4FE3-90D3-208D080E9E22}" presName="picture1" presStyleCnt="0"/>
      <dgm:spPr/>
    </dgm:pt>
    <dgm:pt modelId="{C2CD8382-00E0-4C6B-A00B-7AEF4990E1B0}" type="pres">
      <dgm:prSet presAssocID="{D0716641-A48D-4FE3-90D3-208D080E9E22}" presName="imageRepeatNode" presStyleLbl="fgImgPlace1" presStyleIdx="0" presStyleCnt="1"/>
      <dgm:spPr/>
    </dgm:pt>
  </dgm:ptLst>
  <dgm:cxnLst>
    <dgm:cxn modelId="{1282AE27-F7A5-4B5E-B8E9-1F1650C03502}" type="presOf" srcId="{D0716641-A48D-4FE3-90D3-208D080E9E22}" destId="{C2CD8382-00E0-4C6B-A00B-7AEF4990E1B0}" srcOrd="0" destOrd="0" presId="urn:microsoft.com/office/officeart/2008/layout/AscendingPictureAccentProcess"/>
    <dgm:cxn modelId="{6F479048-09BB-46BC-93F4-72F1D41B8005}" type="presOf" srcId="{A548A361-AC20-431B-B57D-EB7A31032857}" destId="{FE1BA40D-5D53-43B9-A204-952B11E05A03}" srcOrd="0" destOrd="0" presId="urn:microsoft.com/office/officeart/2008/layout/AscendingPictureAccentProcess"/>
    <dgm:cxn modelId="{184321CD-349C-40B6-9350-43309CDA8101}" srcId="{A548A361-AC20-431B-B57D-EB7A31032857}" destId="{F75B08E0-1B0B-41C2-9255-B0A941D54CD9}" srcOrd="0" destOrd="0" parTransId="{C310C577-BB4A-4D38-AD2C-6570F1F484D1}" sibTransId="{D0716641-A48D-4FE3-90D3-208D080E9E22}"/>
    <dgm:cxn modelId="{296FCFEF-5720-4C21-88E1-68874939E7F8}" type="presOf" srcId="{F75B08E0-1B0B-41C2-9255-B0A941D54CD9}" destId="{09102703-A3D6-41D5-B8A9-557E01C3B996}" srcOrd="0" destOrd="0" presId="urn:microsoft.com/office/officeart/2008/layout/AscendingPictureAccentProcess"/>
    <dgm:cxn modelId="{4E67C5B4-A79C-4018-BBB7-FDA2E764F801}" type="presParOf" srcId="{FE1BA40D-5D53-43B9-A204-952B11E05A03}" destId="{09102703-A3D6-41D5-B8A9-557E01C3B996}" srcOrd="0" destOrd="0" presId="urn:microsoft.com/office/officeart/2008/layout/AscendingPictureAccentProcess"/>
    <dgm:cxn modelId="{649BA9FB-C2FE-461B-BA83-5CF36B5D009F}" type="presParOf" srcId="{FE1BA40D-5D53-43B9-A204-952B11E05A03}" destId="{77461B40-C22A-41FF-B482-B1D286B04779}" srcOrd="1" destOrd="0" presId="urn:microsoft.com/office/officeart/2008/layout/AscendingPictureAccentProcess"/>
    <dgm:cxn modelId="{2C70F178-5F92-4B9B-819E-2CDAFE25E9F0}" type="presParOf" srcId="{77461B40-C22A-41FF-B482-B1D286B04779}" destId="{C2CD8382-00E0-4C6B-A00B-7AEF4990E1B0}" srcOrd="0" destOrd="0" presId="urn:microsoft.com/office/officeart/2008/layout/AscendingPictureAccent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102703-A3D6-41D5-B8A9-557E01C3B996}">
      <dsp:nvSpPr>
        <dsp:cNvPr id="0" name=""/>
        <dsp:cNvSpPr/>
      </dsp:nvSpPr>
      <dsp:spPr>
        <a:xfrm>
          <a:off x="2025959" y="2640354"/>
          <a:ext cx="6062910" cy="162599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3316" tIns="95250" rIns="95250" bIns="95250" numCol="1" spcCol="1270" anchor="ctr" anchorCtr="0">
          <a:noAutofit/>
        </a:bodyPr>
        <a:lstStyle/>
        <a:p>
          <a:pPr marL="0" lvl="0" indent="0" algn="r" defTabSz="1111250">
            <a:lnSpc>
              <a:spcPct val="90000"/>
            </a:lnSpc>
            <a:spcBef>
              <a:spcPct val="0"/>
            </a:spcBef>
            <a:spcAft>
              <a:spcPct val="35000"/>
            </a:spcAft>
            <a:buNone/>
          </a:pPr>
          <a:r>
            <a:rPr lang="fa-IR" sz="2500" kern="1200" dirty="0">
              <a:solidFill>
                <a:schemeClr val="tx1">
                  <a:lumMod val="85000"/>
                </a:schemeClr>
              </a:solidFill>
            </a:rPr>
            <a:t>موضوع ارائه : سیستم توصیه گر</a:t>
          </a:r>
        </a:p>
        <a:p>
          <a:pPr marL="0" lvl="0" indent="0" algn="r" defTabSz="1111250">
            <a:lnSpc>
              <a:spcPct val="90000"/>
            </a:lnSpc>
            <a:spcBef>
              <a:spcPct val="0"/>
            </a:spcBef>
            <a:spcAft>
              <a:spcPct val="35000"/>
            </a:spcAft>
            <a:buNone/>
          </a:pPr>
          <a:r>
            <a:rPr lang="fa-IR" sz="2500" kern="1200" dirty="0">
              <a:solidFill>
                <a:schemeClr val="tx1">
                  <a:lumMod val="85000"/>
                </a:schemeClr>
              </a:solidFill>
            </a:rPr>
            <a:t>نام استاد : دکتر عصایی</a:t>
          </a:r>
        </a:p>
        <a:p>
          <a:pPr marL="0" lvl="0" indent="0" algn="r" defTabSz="1111250">
            <a:lnSpc>
              <a:spcPct val="90000"/>
            </a:lnSpc>
            <a:spcBef>
              <a:spcPct val="0"/>
            </a:spcBef>
            <a:spcAft>
              <a:spcPct val="35000"/>
            </a:spcAft>
            <a:buNone/>
          </a:pPr>
          <a:r>
            <a:rPr lang="fa-IR" sz="2500" kern="1200" dirty="0">
              <a:solidFill>
                <a:schemeClr val="tx1">
                  <a:lumMod val="85000"/>
                </a:schemeClr>
              </a:solidFill>
            </a:rPr>
            <a:t>نام دانشجو : محمدحسین احمدی لاری</a:t>
          </a:r>
          <a:endParaRPr lang="en-US" sz="2500" kern="1200" dirty="0">
            <a:solidFill>
              <a:schemeClr val="tx1">
                <a:lumMod val="85000"/>
              </a:schemeClr>
            </a:solidFill>
          </a:endParaRPr>
        </a:p>
      </dsp:txBody>
      <dsp:txXfrm>
        <a:off x="2105334" y="2719729"/>
        <a:ext cx="5904160" cy="1467246"/>
      </dsp:txXfrm>
    </dsp:sp>
    <dsp:sp modelId="{C2CD8382-00E0-4C6B-A00B-7AEF4990E1B0}">
      <dsp:nvSpPr>
        <dsp:cNvPr id="0" name=""/>
        <dsp:cNvSpPr/>
      </dsp:nvSpPr>
      <dsp:spPr>
        <a:xfrm>
          <a:off x="344723" y="1046616"/>
          <a:ext cx="2810916" cy="281133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1000" r="-31000"/>
          </a:stretch>
        </a:blip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png>
</file>

<file path=ppt/media/image6.jpg>
</file>

<file path=ppt/media/image7.jpg>
</file>

<file path=ppt/media/image8.png>
</file>

<file path=ppt/media/image9.png>
</file>

<file path=ppt/media/media1.m4a>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D37AFC-ACC6-4201-BF49-44C9747CDA75}" type="datetimeFigureOut">
              <a:rPr lang="en-US" smtClean="0"/>
              <a:t>6/4/2024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1AD778-1800-4BBD-AB40-B53AF4BC298D}" type="slidenum">
              <a:rPr lang="en-US" smtClean="0"/>
              <a:t>‹#›</a:t>
            </a:fld>
            <a:endParaRPr lang="en-US"/>
          </a:p>
        </p:txBody>
      </p:sp>
    </p:spTree>
    <p:extLst>
      <p:ext uri="{BB962C8B-B14F-4D97-AF65-F5344CB8AC3E}">
        <p14:creationId xmlns:p14="http://schemas.microsoft.com/office/powerpoint/2010/main" val="933848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6A2556FD-D244-482C-820B-80D9DEB7A83A}" type="datetimeFigureOut">
              <a:rPr lang="en-US" smtClean="0"/>
              <a:t>6/4/2024</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9603503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6/4/2024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522492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6/4/2024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37174888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6/4/2024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483881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6/4/2024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3625172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A2556FD-D244-482C-820B-80D9DEB7A83A}" type="datetimeFigureOut">
              <a:rPr lang="en-US" smtClean="0"/>
              <a:t>6/4/2024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15669968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A2556FD-D244-482C-820B-80D9DEB7A83A}" type="datetimeFigureOut">
              <a:rPr lang="en-US" smtClean="0"/>
              <a:t>6/4/2024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38188998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2556FD-D244-482C-820B-80D9DEB7A83A}" type="datetimeFigureOut">
              <a:rPr lang="en-US" smtClean="0"/>
              <a:t>6/4/2024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13189637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2556FD-D244-482C-820B-80D9DEB7A83A}" type="datetimeFigureOut">
              <a:rPr lang="en-US" smtClean="0"/>
              <a:t>6/4/2024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7900220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4714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2556FD-D244-482C-820B-80D9DEB7A83A}" type="datetimeFigureOut">
              <a:rPr lang="en-US" smtClean="0"/>
              <a:t>6/4/2024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943510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2556FD-D244-482C-820B-80D9DEB7A83A}" type="datetimeFigureOut">
              <a:rPr lang="en-US" smtClean="0"/>
              <a:t>6/4/2024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3863012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A2556FD-D244-482C-820B-80D9DEB7A83A}" type="datetimeFigureOut">
              <a:rPr lang="en-US" smtClean="0"/>
              <a:t>6/4/2024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348515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2556FD-D244-482C-820B-80D9DEB7A83A}" type="datetimeFigureOut">
              <a:rPr lang="en-US" smtClean="0"/>
              <a:t>6/4/2024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164545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A2556FD-D244-482C-820B-80D9DEB7A83A}" type="datetimeFigureOut">
              <a:rPr lang="en-US" smtClean="0"/>
              <a:t>6/4/2024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36875223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2556FD-D244-482C-820B-80D9DEB7A83A}" type="datetimeFigureOut">
              <a:rPr lang="en-US" smtClean="0"/>
              <a:t>6/4/2024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8589592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6/4/2024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255318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6/4/2024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678317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A2556FD-D244-482C-820B-80D9DEB7A83A}" type="datetimeFigureOut">
              <a:rPr lang="en-US" smtClean="0"/>
              <a:t>6/4/2024</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07E5685-BC0A-4326-AC47-43B27B6B97AB}" type="slidenum">
              <a:rPr lang="en-US" smtClean="0"/>
              <a:t>‹#›</a:t>
            </a:fld>
            <a:endParaRPr lang="en-US"/>
          </a:p>
        </p:txBody>
      </p:sp>
    </p:spTree>
    <p:extLst>
      <p:ext uri="{BB962C8B-B14F-4D97-AF65-F5344CB8AC3E}">
        <p14:creationId xmlns:p14="http://schemas.microsoft.com/office/powerpoint/2010/main" val="293199934"/>
      </p:ext>
    </p:extLst>
  </p:cSld>
  <p:clrMap bg1="dk1" tx1="lt1" bg2="dk2" tx2="lt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 id="2147483872" r:id="rId14"/>
    <p:sldLayoutId id="2147483873" r:id="rId15"/>
    <p:sldLayoutId id="2147483874" r:id="rId16"/>
    <p:sldLayoutId id="2147483875" r:id="rId17"/>
    <p:sldLayoutId id="2147483876" r:id="rId18"/>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18.xml"/><Relationship Id="rId7" Type="http://schemas.openxmlformats.org/officeDocument/2006/relationships/diagramQuickStyle" Target="../diagrams/quickStyle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5.png"/><Relationship Id="rId4" Type="http://schemas.openxmlformats.org/officeDocument/2006/relationships/image" Target="../media/image3.jpg"/><Relationship Id="rId9" Type="http://schemas.microsoft.com/office/2007/relationships/diagramDrawing" Target="../diagrams/drawing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5.png"/><Relationship Id="rId5" Type="http://schemas.openxmlformats.org/officeDocument/2006/relationships/image" Target="../media/image6.jp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CBA7FA2E-5B1F-4FDC-A262-155548102764}"/>
              </a:ext>
            </a:extLst>
          </p:cNvPr>
          <p:cNvSpPr>
            <a:spLocks noGrp="1"/>
          </p:cNvSpPr>
          <p:nvPr>
            <p:ph type="title" idx="4294967295"/>
          </p:nvPr>
        </p:nvSpPr>
        <p:spPr>
          <a:xfrm>
            <a:off x="5195887" y="481012"/>
            <a:ext cx="1800225" cy="498475"/>
          </a:xfrm>
        </p:spPr>
        <p:style>
          <a:lnRef idx="1">
            <a:schemeClr val="accent5"/>
          </a:lnRef>
          <a:fillRef idx="2">
            <a:schemeClr val="accent5"/>
          </a:fillRef>
          <a:effectRef idx="1">
            <a:schemeClr val="accent5"/>
          </a:effectRef>
          <a:fontRef idx="minor">
            <a:schemeClr val="dk1"/>
          </a:fontRef>
        </p:style>
        <p:txBody>
          <a:bodyPr>
            <a:normAutofit fontScale="90000"/>
          </a:bodyPr>
          <a:lstStyle/>
          <a:p>
            <a:pPr algn="ctr"/>
            <a:r>
              <a:rPr lang="fa-IR" sz="3600" dirty="0">
                <a:solidFill>
                  <a:schemeClr val="bg1"/>
                </a:solidFill>
              </a:rPr>
              <a:t>به نام خدا</a:t>
            </a:r>
            <a:endParaRPr lang="en-US" sz="3600" dirty="0">
              <a:solidFill>
                <a:schemeClr val="bg1"/>
              </a:solidFill>
            </a:endParaRPr>
          </a:p>
        </p:txBody>
      </p:sp>
      <p:pic>
        <p:nvPicPr>
          <p:cNvPr id="18" name="Content Placeholder 17">
            <a:extLst>
              <a:ext uri="{FF2B5EF4-FFF2-40B4-BE49-F238E27FC236}">
                <a16:creationId xmlns:a16="http://schemas.microsoft.com/office/drawing/2014/main" id="{AC45C973-BD46-4243-BFF4-E2976413418D}"/>
              </a:ext>
            </a:extLst>
          </p:cNvPr>
          <p:cNvPicPr>
            <a:picLocks noGrp="1" noChangeAspect="1"/>
          </p:cNvPicPr>
          <p:nvPr>
            <p:ph sz="half" idx="4294967295"/>
          </p:nvPr>
        </p:nvPicPr>
        <p:blipFill rotWithShape="1">
          <a:blip r:embed="rId4">
            <a:extLst>
              <a:ext uri="{28A0092B-C50C-407E-A947-70E740481C1C}">
                <a14:useLocalDpi xmlns:a14="http://schemas.microsoft.com/office/drawing/2010/main" val="0"/>
              </a:ext>
            </a:extLst>
          </a:blip>
          <a:srcRect l="20166" r="21261"/>
          <a:stretch/>
        </p:blipFill>
        <p:spPr>
          <a:xfrm>
            <a:off x="702469" y="930274"/>
            <a:ext cx="1062037" cy="131762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graphicFrame>
        <p:nvGraphicFramePr>
          <p:cNvPr id="7" name="Diagram 6">
            <a:extLst>
              <a:ext uri="{FF2B5EF4-FFF2-40B4-BE49-F238E27FC236}">
                <a16:creationId xmlns:a16="http://schemas.microsoft.com/office/drawing/2014/main" id="{8F8FD5DC-40E1-4D53-96B1-EBD6B5CEADB1}"/>
              </a:ext>
            </a:extLst>
          </p:cNvPr>
          <p:cNvGraphicFramePr/>
          <p:nvPr>
            <p:extLst>
              <p:ext uri="{D42A27DB-BD31-4B8C-83A1-F6EECF244321}">
                <p14:modId xmlns:p14="http://schemas.microsoft.com/office/powerpoint/2010/main" val="2673169674"/>
              </p:ext>
            </p:extLst>
          </p:nvPr>
        </p:nvGraphicFramePr>
        <p:xfrm>
          <a:off x="1233488" y="481013"/>
          <a:ext cx="8433593" cy="53129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 name="11">
            <a:hlinkClick r:id="" action="ppaction://media"/>
            <a:extLst>
              <a:ext uri="{FF2B5EF4-FFF2-40B4-BE49-F238E27FC236}">
                <a16:creationId xmlns:a16="http://schemas.microsoft.com/office/drawing/2014/main" id="{FD810F82-FE9E-CDF0-F338-FBDF9E858064}"/>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34433" y="125021"/>
            <a:ext cx="406400" cy="406400"/>
          </a:xfrm>
          <a:prstGeom prst="rect">
            <a:avLst/>
          </a:prstGeom>
        </p:spPr>
      </p:pic>
    </p:spTree>
    <p:extLst>
      <p:ext uri="{BB962C8B-B14F-4D97-AF65-F5344CB8AC3E}">
        <p14:creationId xmlns:p14="http://schemas.microsoft.com/office/powerpoint/2010/main" val="76441397"/>
      </p:ext>
    </p:extLst>
  </p:cSld>
  <p:clrMapOvr>
    <a:masterClrMapping/>
  </p:clrMapOvr>
  <mc:AlternateContent xmlns:mc="http://schemas.openxmlformats.org/markup-compatibility/2006" xmlns:p14="http://schemas.microsoft.com/office/powerpoint/2010/main">
    <mc:Choice Requires="p14">
      <p:transition spd="slow" p14:dur="2000" advTm="330383"/>
    </mc:Choice>
    <mc:Fallback xmlns="">
      <p:transition spd="slow" advTm="33038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9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2"/>
          <p:cNvSpPr/>
          <p:nvPr/>
        </p:nvSpPr>
        <p:spPr>
          <a:xfrm>
            <a:off x="1369803" y="5425281"/>
            <a:ext cx="2531467" cy="578644"/>
          </a:xfrm>
          <a:prstGeom prst="rect">
            <a:avLst/>
          </a:prstGeom>
          <a:noFill/>
          <a:ln/>
        </p:spPr>
        <p:txBody>
          <a:bodyPr wrap="none" rtlCol="0" anchor="t"/>
          <a:lstStyle/>
          <a:p>
            <a:pPr>
              <a:lnSpc>
                <a:spcPts val="4556"/>
              </a:lnSpc>
            </a:pPr>
            <a:r>
              <a:rPr lang="en-US" dirty="0">
                <a:solidFill>
                  <a:srgbClr val="0070C0"/>
                </a:solidFill>
                <a:latin typeface="Roboto Slab" pitchFamily="34" charset="0"/>
                <a:ea typeface="Roboto Slab" pitchFamily="34" charset="-122"/>
                <a:cs typeface="Roboto Slab" pitchFamily="34" charset="-120"/>
              </a:rPr>
              <a:t>Recommender System</a:t>
            </a:r>
            <a:endParaRPr lang="en-US" dirty="0">
              <a:solidFill>
                <a:srgbClr val="0070C0"/>
              </a:solidFill>
            </a:endParaRPr>
          </a:p>
        </p:txBody>
      </p:sp>
      <p:pic>
        <p:nvPicPr>
          <p:cNvPr id="9" name="Picture 8">
            <a:extLst>
              <a:ext uri="{FF2B5EF4-FFF2-40B4-BE49-F238E27FC236}">
                <a16:creationId xmlns:a16="http://schemas.microsoft.com/office/drawing/2014/main" id="{B99EFD03-20A5-47C7-9AAC-66EDF1ECBA5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9533" y="1568450"/>
            <a:ext cx="3906569" cy="3721100"/>
          </a:xfrm>
          <a:prstGeom prst="rect">
            <a:avLst/>
          </a:prstGeom>
          <a:ln>
            <a:noFill/>
          </a:ln>
          <a:effectLst>
            <a:outerShdw blurRad="190500" algn="tl" rotWithShape="0">
              <a:srgbClr val="000000">
                <a:alpha val="70000"/>
              </a:srgbClr>
            </a:outerShdw>
          </a:effectLst>
        </p:spPr>
      </p:pic>
      <p:sp>
        <p:nvSpPr>
          <p:cNvPr id="10" name="Title 9">
            <a:extLst>
              <a:ext uri="{FF2B5EF4-FFF2-40B4-BE49-F238E27FC236}">
                <a16:creationId xmlns:a16="http://schemas.microsoft.com/office/drawing/2014/main" id="{B614CCDC-ED57-4563-906A-8CF0EBDDC070}"/>
              </a:ext>
            </a:extLst>
          </p:cNvPr>
          <p:cNvSpPr>
            <a:spLocks noGrp="1"/>
          </p:cNvSpPr>
          <p:nvPr>
            <p:ph type="title" idx="4294967295"/>
          </p:nvPr>
        </p:nvSpPr>
        <p:spPr>
          <a:xfrm>
            <a:off x="7938294" y="898804"/>
            <a:ext cx="3479800" cy="619125"/>
          </a:xfrm>
        </p:spPr>
        <p:txBody>
          <a:bodyPr>
            <a:normAutofit fontScale="90000"/>
          </a:bodyPr>
          <a:lstStyle/>
          <a:p>
            <a:pPr algn="r"/>
            <a:r>
              <a:rPr lang="fa-IR" sz="2800" dirty="0">
                <a:solidFill>
                  <a:srgbClr val="0070C0"/>
                </a:solidFill>
              </a:rPr>
              <a:t>مفهوم سیستم توصیه گر چیست؟</a:t>
            </a:r>
            <a:endParaRPr lang="en-US" sz="2800" dirty="0">
              <a:solidFill>
                <a:srgbClr val="0070C0"/>
              </a:solidFill>
            </a:endParaRPr>
          </a:p>
        </p:txBody>
      </p:sp>
      <p:sp>
        <p:nvSpPr>
          <p:cNvPr id="13" name="Text Placeholder 12">
            <a:extLst>
              <a:ext uri="{FF2B5EF4-FFF2-40B4-BE49-F238E27FC236}">
                <a16:creationId xmlns:a16="http://schemas.microsoft.com/office/drawing/2014/main" id="{E0B38E85-A37B-4EBC-945D-B64A22D49116}"/>
              </a:ext>
            </a:extLst>
          </p:cNvPr>
          <p:cNvSpPr>
            <a:spLocks noGrp="1"/>
          </p:cNvSpPr>
          <p:nvPr>
            <p:ph type="body" sz="quarter" idx="4294967295"/>
          </p:nvPr>
        </p:nvSpPr>
        <p:spPr>
          <a:xfrm>
            <a:off x="5043488" y="1736725"/>
            <a:ext cx="5916612" cy="1371600"/>
          </a:xfrm>
        </p:spPr>
        <p:txBody>
          <a:bodyPr>
            <a:noAutofit/>
          </a:bodyPr>
          <a:lstStyle/>
          <a:p>
            <a:pPr marL="0" indent="0" algn="r">
              <a:buNone/>
            </a:pPr>
            <a:r>
              <a:rPr lang="fa-IR" b="0" i="0" dirty="0">
                <a:solidFill>
                  <a:srgbClr val="0070C0"/>
                </a:solidFill>
                <a:effectLst/>
                <a:latin typeface="IRANSansXVN"/>
              </a:rPr>
              <a:t>)</a:t>
            </a:r>
            <a:r>
              <a:rPr lang="en-US" b="0" i="0" dirty="0">
                <a:solidFill>
                  <a:srgbClr val="0070C0"/>
                </a:solidFill>
                <a:effectLst/>
                <a:latin typeface="IRANSansXVN"/>
              </a:rPr>
              <a:t>Recommender System) </a:t>
            </a:r>
            <a:endParaRPr lang="fa-IR" b="0" i="0" dirty="0">
              <a:solidFill>
                <a:srgbClr val="0070C0"/>
              </a:solidFill>
              <a:effectLst/>
              <a:latin typeface="IRANSansXVN"/>
            </a:endParaRPr>
          </a:p>
          <a:p>
            <a:pPr marL="0" indent="0" algn="r">
              <a:buNone/>
            </a:pPr>
            <a:r>
              <a:rPr lang="fa-IR" b="0" i="0" dirty="0">
                <a:solidFill>
                  <a:srgbClr val="0070C0"/>
                </a:solidFill>
                <a:effectLst/>
                <a:latin typeface="IRANSansXVN"/>
              </a:rPr>
              <a:t>در دنیایی که ما زندگی می‌کنیم،سیستم توصیه گر یکی از بهترین پیشرفت‌های فناوری به حساب می‌آید؛ مخصوصا اگر کسب و کار اینترنتی داشته باشید و هر روزه کاربران بسیاری از وب سایت شما بازدید کنند. سیستم‌های توصیه‌گر براساس الگوریتم‌های از پیش تعیین شده، علائق کاربر و تاریخچه جست‌وجو، پیشنهادهای مرتبط را به کاربران یا مشتریان می‌دهند؛ این پیشنهادها مطمئنا نقش مهمی در افزایش تعامل کاربران با وب سایت و حتی افزایش فروش دارد.</a:t>
            </a:r>
            <a:endParaRPr lang="en-US" b="0" i="0" dirty="0">
              <a:solidFill>
                <a:srgbClr val="0070C0"/>
              </a:solidFill>
              <a:effectLst/>
              <a:latin typeface="arial" panose="020B0604020202020204" pitchFamily="34" charset="0"/>
            </a:endParaRPr>
          </a:p>
        </p:txBody>
      </p:sp>
      <p:pic>
        <p:nvPicPr>
          <p:cNvPr id="2" name="aspose_Media1">
            <a:hlinkClick r:id="" action="ppaction://media"/>
            <a:extLst>
              <a:ext uri="{FF2B5EF4-FFF2-40B4-BE49-F238E27FC236}">
                <a16:creationId xmlns:a16="http://schemas.microsoft.com/office/drawing/2014/main" id="{3D3214E7-C37F-8F36-C801-026C44DBA71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459523" y="289417"/>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2"/>
          <p:cNvSpPr/>
          <p:nvPr/>
        </p:nvSpPr>
        <p:spPr>
          <a:xfrm>
            <a:off x="6096000" y="1113330"/>
            <a:ext cx="5096867" cy="617144"/>
          </a:xfrm>
          <a:prstGeom prst="rect">
            <a:avLst/>
          </a:prstGeom>
          <a:noFill/>
          <a:ln/>
        </p:spPr>
        <p:txBody>
          <a:bodyPr wrap="square" rtlCol="0" anchor="t"/>
          <a:lstStyle/>
          <a:p>
            <a:pPr algn="r">
              <a:lnSpc>
                <a:spcPts val="4556"/>
              </a:lnSpc>
            </a:pPr>
            <a:r>
              <a:rPr lang="fa-IR" sz="3645" dirty="0">
                <a:solidFill>
                  <a:srgbClr val="0070C0"/>
                </a:solidFill>
                <a:latin typeface="Roboto Slab" pitchFamily="34" charset="0"/>
                <a:ea typeface="Roboto Slab" pitchFamily="34" charset="-122"/>
              </a:rPr>
              <a:t>اهمیت سیستم های توصیه گر</a:t>
            </a:r>
            <a:endParaRPr lang="en-US" sz="3645" dirty="0">
              <a:solidFill>
                <a:srgbClr val="0070C0"/>
              </a:solidFill>
            </a:endParaRPr>
          </a:p>
        </p:txBody>
      </p:sp>
      <p:sp>
        <p:nvSpPr>
          <p:cNvPr id="9" name="Shape 6"/>
          <p:cNvSpPr/>
          <p:nvPr/>
        </p:nvSpPr>
        <p:spPr>
          <a:xfrm>
            <a:off x="7712571" y="2250083"/>
            <a:ext cx="3785096" cy="2244626"/>
          </a:xfrm>
          <a:prstGeom prst="roundRect">
            <a:avLst>
              <a:gd name="adj" fmla="val 4950"/>
            </a:avLst>
          </a:prstGeom>
          <a:solidFill>
            <a:srgbClr val="161B23"/>
          </a:solidFill>
          <a:ln/>
        </p:spPr>
      </p:sp>
      <p:sp>
        <p:nvSpPr>
          <p:cNvPr id="10" name="Text 7"/>
          <p:cNvSpPr/>
          <p:nvPr/>
        </p:nvSpPr>
        <p:spPr>
          <a:xfrm>
            <a:off x="7897713" y="2435226"/>
            <a:ext cx="3414812" cy="578644"/>
          </a:xfrm>
          <a:prstGeom prst="rect">
            <a:avLst/>
          </a:prstGeom>
          <a:noFill/>
          <a:ln/>
        </p:spPr>
        <p:txBody>
          <a:bodyPr wrap="square" rtlCol="0" anchor="t"/>
          <a:lstStyle/>
          <a:p>
            <a:pPr algn="r">
              <a:lnSpc>
                <a:spcPts val="2278"/>
              </a:lnSpc>
            </a:pPr>
            <a:r>
              <a:rPr lang="fa-IR" sz="1822" dirty="0">
                <a:solidFill>
                  <a:srgbClr val="60A9FF"/>
                </a:solidFill>
                <a:latin typeface="Roboto Slab" pitchFamily="34" charset="0"/>
                <a:ea typeface="Roboto Slab" pitchFamily="34" charset="-122"/>
              </a:rPr>
              <a:t>افزایش تعامل با مشتری</a:t>
            </a:r>
            <a:endParaRPr lang="en-US" sz="1822" dirty="0"/>
          </a:p>
        </p:txBody>
      </p:sp>
      <p:sp>
        <p:nvSpPr>
          <p:cNvPr id="11" name="Text 8"/>
          <p:cNvSpPr/>
          <p:nvPr/>
        </p:nvSpPr>
        <p:spPr>
          <a:xfrm>
            <a:off x="7897713" y="2724547"/>
            <a:ext cx="3414812" cy="1184672"/>
          </a:xfrm>
          <a:prstGeom prst="rect">
            <a:avLst/>
          </a:prstGeom>
          <a:noFill/>
          <a:ln/>
        </p:spPr>
        <p:txBody>
          <a:bodyPr wrap="square" rtlCol="0" anchor="t"/>
          <a:lstStyle/>
          <a:p>
            <a:pPr algn="r">
              <a:lnSpc>
                <a:spcPts val="2332"/>
              </a:lnSpc>
            </a:pPr>
            <a:r>
              <a:rPr lang="fa-IR" sz="1200" b="0" i="0" dirty="0">
                <a:solidFill>
                  <a:srgbClr val="0070C0"/>
                </a:solidFill>
                <a:effectLst/>
                <a:latin typeface="Google Sans"/>
              </a:rPr>
              <a:t>برای نمونه در یک تعامل تجاری، مشتری‌ها از این جهت که عمل جستجو در میان حجم زیاد اطلاعات برای آن‌ها تسهیل و تسریع می‌شود، استفاده از سیستم‌های توصیه‌گر را مفید می‌دانند؛ فروشندگان به کمک این سیستم‌ها می‌توانند رضایت مشتریان را بالا برده و نیز فروش خود را افزایش دهد</a:t>
            </a:r>
            <a:endParaRPr lang="en-US" sz="1200" dirty="0">
              <a:solidFill>
                <a:srgbClr val="0070C0"/>
              </a:solidFill>
            </a:endParaRPr>
          </a:p>
        </p:txBody>
      </p:sp>
      <p:sp>
        <p:nvSpPr>
          <p:cNvPr id="12" name="Shape 9"/>
          <p:cNvSpPr/>
          <p:nvPr/>
        </p:nvSpPr>
        <p:spPr>
          <a:xfrm>
            <a:off x="3742333" y="4679851"/>
            <a:ext cx="7755334" cy="1362968"/>
          </a:xfrm>
          <a:prstGeom prst="roundRect">
            <a:avLst>
              <a:gd name="adj" fmla="val 8151"/>
            </a:avLst>
          </a:prstGeom>
          <a:solidFill>
            <a:srgbClr val="161B23"/>
          </a:solidFill>
          <a:ln/>
        </p:spPr>
      </p:sp>
      <p:sp>
        <p:nvSpPr>
          <p:cNvPr id="13" name="Text 10"/>
          <p:cNvSpPr/>
          <p:nvPr/>
        </p:nvSpPr>
        <p:spPr>
          <a:xfrm>
            <a:off x="9460905" y="4784030"/>
            <a:ext cx="1851620" cy="400348"/>
          </a:xfrm>
          <a:prstGeom prst="rect">
            <a:avLst/>
          </a:prstGeom>
          <a:noFill/>
          <a:ln/>
        </p:spPr>
        <p:txBody>
          <a:bodyPr wrap="none" rtlCol="0" anchor="t"/>
          <a:lstStyle/>
          <a:p>
            <a:pPr algn="r">
              <a:lnSpc>
                <a:spcPts val="2278"/>
              </a:lnSpc>
            </a:pPr>
            <a:r>
              <a:rPr kumimoji="0" lang="ar-SA" altLang="en-US" sz="2000" b="0" i="0" u="none" strike="noStrike" cap="none" normalizeH="0" baseline="0" dirty="0">
                <a:ln>
                  <a:noFill/>
                </a:ln>
                <a:solidFill>
                  <a:schemeClr val="bg2">
                    <a:lumMod val="40000"/>
                    <a:lumOff val="60000"/>
                  </a:schemeClr>
                </a:solidFill>
                <a:effectLst/>
                <a:latin typeface="inherit"/>
                <a:cs typeface="Arial" panose="020B0604020202020204" pitchFamily="34" charset="0"/>
              </a:rPr>
              <a:t>رشد کسب و کار</a:t>
            </a:r>
            <a:r>
              <a:rPr kumimoji="0" lang="en-US" altLang="en-US" sz="1100" b="0" i="0" u="none" strike="noStrike" cap="none" normalizeH="0" baseline="0" dirty="0">
                <a:ln>
                  <a:noFill/>
                </a:ln>
                <a:solidFill>
                  <a:schemeClr val="bg2">
                    <a:lumMod val="40000"/>
                    <a:lumOff val="60000"/>
                  </a:schemeClr>
                </a:solidFill>
                <a:effectLst/>
              </a:rPr>
              <a:t> </a:t>
            </a:r>
            <a:endParaRPr kumimoji="0" lang="en-US" altLang="en-US" sz="1600" b="0" i="0" u="none" strike="noStrike" cap="none" normalizeH="0" baseline="0" dirty="0">
              <a:ln>
                <a:noFill/>
              </a:ln>
              <a:solidFill>
                <a:schemeClr val="bg2">
                  <a:lumMod val="40000"/>
                  <a:lumOff val="60000"/>
                </a:schemeClr>
              </a:solidFill>
              <a:effectLst/>
              <a:latin typeface="Arial" panose="020B0604020202020204" pitchFamily="34" charset="0"/>
            </a:endParaRPr>
          </a:p>
          <a:p>
            <a:pPr algn="r">
              <a:lnSpc>
                <a:spcPts val="2278"/>
              </a:lnSpc>
            </a:pPr>
            <a:endParaRPr lang="en-US" sz="1822" dirty="0">
              <a:solidFill>
                <a:schemeClr val="bg2">
                  <a:lumMod val="40000"/>
                  <a:lumOff val="60000"/>
                </a:schemeClr>
              </a:solidFill>
            </a:endParaRPr>
          </a:p>
        </p:txBody>
      </p:sp>
      <p:sp>
        <p:nvSpPr>
          <p:cNvPr id="14" name="Text 11"/>
          <p:cNvSpPr/>
          <p:nvPr/>
        </p:nvSpPr>
        <p:spPr>
          <a:xfrm>
            <a:off x="3927475" y="5065167"/>
            <a:ext cx="7385050" cy="592336"/>
          </a:xfrm>
          <a:prstGeom prst="rect">
            <a:avLst/>
          </a:prstGeom>
          <a:noFill/>
          <a:ln/>
        </p:spPr>
        <p:txBody>
          <a:bodyPr wrap="square" rtlCol="0" anchor="t"/>
          <a:lstStyle/>
          <a:p>
            <a:pPr algn="r">
              <a:lnSpc>
                <a:spcPts val="2332"/>
              </a:lnSpc>
            </a:pPr>
            <a:r>
              <a:rPr lang="fa-IR" sz="1400" b="0" i="0" dirty="0">
                <a:solidFill>
                  <a:srgbClr val="0070C0"/>
                </a:solidFill>
                <a:effectLst/>
                <a:latin typeface="IRANSansXVN"/>
              </a:rPr>
              <a:t>یادگیری ماشین شاخه‌ای از علوم هوش مصنوعی است که نقش اساسی برای پردازش داده‌های حجیم و جمع آوری شده دارد. زمانی که از داده‌ها صحبت می‌کنیم، حتما صاحبان کسب و کارهای بزرگ مانند فروشگاه‌های اینترنتی مخاطب اصلی هستند؛ داده‌های متعددی در فرآیند تجربه کاربری وجود دارند که به راحتی می‌توان از آن برای بهبود کسب و کار استفاده کرد.</a:t>
            </a:r>
            <a:endParaRPr lang="en-US" sz="1400" dirty="0">
              <a:solidFill>
                <a:srgbClr val="0070C0"/>
              </a:solidFill>
            </a:endParaRPr>
          </a:p>
        </p:txBody>
      </p:sp>
      <p:pic>
        <p:nvPicPr>
          <p:cNvPr id="3" name="Picture 2">
            <a:extLst>
              <a:ext uri="{FF2B5EF4-FFF2-40B4-BE49-F238E27FC236}">
                <a16:creationId xmlns:a16="http://schemas.microsoft.com/office/drawing/2014/main" id="{7CD74F58-B675-41BD-8196-0F6711ADA1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701798" y="1701799"/>
            <a:ext cx="6858000" cy="345440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3"/>
          <p:cNvSpPr/>
          <p:nvPr/>
        </p:nvSpPr>
        <p:spPr>
          <a:xfrm>
            <a:off x="2543175" y="642441"/>
            <a:ext cx="7105650" cy="578644"/>
          </a:xfrm>
          <a:prstGeom prst="rect">
            <a:avLst/>
          </a:prstGeom>
          <a:noFill/>
          <a:ln/>
        </p:spPr>
        <p:txBody>
          <a:bodyPr wrap="none" rtlCol="0" anchor="t"/>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ar-SA" altLang="en-US" sz="4000" b="0" i="0" u="none" strike="noStrike" cap="none" normalizeH="0" baseline="0" dirty="0">
                <a:ln>
                  <a:noFill/>
                </a:ln>
                <a:solidFill>
                  <a:schemeClr val="bg2">
                    <a:lumMod val="60000"/>
                    <a:lumOff val="40000"/>
                  </a:schemeClr>
                </a:solidFill>
                <a:effectLst/>
                <a:latin typeface="inherit"/>
                <a:cs typeface="Arial" panose="020B0604020202020204" pitchFamily="34" charset="0"/>
              </a:rPr>
              <a:t>انواع سیستم های توصیه کننده</a:t>
            </a:r>
            <a:r>
              <a:rPr kumimoji="0" lang="en-US" altLang="en-US" sz="2000" b="0" i="0" u="none" strike="noStrike" cap="none" normalizeH="0" baseline="0" dirty="0">
                <a:ln>
                  <a:noFill/>
                </a:ln>
                <a:solidFill>
                  <a:schemeClr val="bg2">
                    <a:lumMod val="60000"/>
                    <a:lumOff val="40000"/>
                  </a:schemeClr>
                </a:solidFill>
                <a:effectLst/>
              </a:rPr>
              <a:t> </a:t>
            </a:r>
            <a:endParaRPr kumimoji="0" lang="en-US" altLang="en-US" sz="3200" b="0" i="0" u="none" strike="noStrike" cap="none" normalizeH="0" baseline="0" dirty="0">
              <a:ln>
                <a:noFill/>
              </a:ln>
              <a:solidFill>
                <a:schemeClr val="bg2">
                  <a:lumMod val="60000"/>
                  <a:lumOff val="40000"/>
                </a:schemeClr>
              </a:solidFill>
              <a:effectLst/>
              <a:latin typeface="Arial" panose="020B0604020202020204" pitchFamily="34" charset="0"/>
            </a:endParaRPr>
          </a:p>
        </p:txBody>
      </p:sp>
      <p:sp>
        <p:nvSpPr>
          <p:cNvPr id="7" name="Shape 4"/>
          <p:cNvSpPr/>
          <p:nvPr/>
        </p:nvSpPr>
        <p:spPr>
          <a:xfrm>
            <a:off x="1698328" y="2957116"/>
            <a:ext cx="416619" cy="416619"/>
          </a:xfrm>
          <a:prstGeom prst="roundRect">
            <a:avLst>
              <a:gd name="adj" fmla="val 26667"/>
            </a:avLst>
          </a:prstGeom>
          <a:solidFill>
            <a:srgbClr val="161B23"/>
          </a:solidFill>
          <a:ln/>
        </p:spPr>
      </p:sp>
      <p:sp>
        <p:nvSpPr>
          <p:cNvPr id="8" name="Text 5"/>
          <p:cNvSpPr/>
          <p:nvPr/>
        </p:nvSpPr>
        <p:spPr>
          <a:xfrm>
            <a:off x="1849438" y="2991843"/>
            <a:ext cx="1143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1</a:t>
            </a:r>
            <a:endParaRPr lang="en-US" sz="2187" dirty="0"/>
          </a:p>
        </p:txBody>
      </p:sp>
      <p:sp>
        <p:nvSpPr>
          <p:cNvPr id="9" name="Text 6"/>
          <p:cNvSpPr/>
          <p:nvPr/>
        </p:nvSpPr>
        <p:spPr>
          <a:xfrm>
            <a:off x="2300089" y="3020716"/>
            <a:ext cx="2206625" cy="578644"/>
          </a:xfrm>
          <a:prstGeom prst="rect">
            <a:avLst/>
          </a:prstGeom>
          <a:noFill/>
          <a:ln/>
        </p:spPr>
        <p:txBody>
          <a:bodyPr wrap="square" rtlCol="0" anchor="t"/>
          <a:lstStyle/>
          <a:p>
            <a:pPr algn="ctr">
              <a:lnSpc>
                <a:spcPts val="2278"/>
              </a:lnSpc>
            </a:pPr>
            <a:r>
              <a:rPr lang="fa-IR" sz="1822" dirty="0">
                <a:solidFill>
                  <a:schemeClr val="bg2">
                    <a:lumMod val="60000"/>
                    <a:lumOff val="40000"/>
                  </a:schemeClr>
                </a:solidFill>
              </a:rPr>
              <a:t>فیلتر مشارکتی</a:t>
            </a:r>
            <a:endParaRPr lang="en-US" sz="1822" dirty="0">
              <a:solidFill>
                <a:schemeClr val="bg2">
                  <a:lumMod val="60000"/>
                  <a:lumOff val="40000"/>
                </a:schemeClr>
              </a:solidFill>
            </a:endParaRPr>
          </a:p>
        </p:txBody>
      </p:sp>
      <p:sp>
        <p:nvSpPr>
          <p:cNvPr id="10" name="Text 7"/>
          <p:cNvSpPr/>
          <p:nvPr/>
        </p:nvSpPr>
        <p:spPr>
          <a:xfrm>
            <a:off x="2300089" y="3710384"/>
            <a:ext cx="2206625" cy="1184672"/>
          </a:xfrm>
          <a:prstGeom prst="rect">
            <a:avLst/>
          </a:prstGeom>
          <a:noFill/>
          <a:ln/>
        </p:spPr>
        <p:txBody>
          <a:bodyPr wrap="square" rtlCol="0" anchor="t"/>
          <a:lstStyle/>
          <a:p>
            <a:pPr algn="r">
              <a:lnSpc>
                <a:spcPts val="2332"/>
              </a:lnSpc>
            </a:pPr>
            <a:r>
              <a:rPr lang="fa-IR" sz="1200" b="0" i="0" dirty="0">
                <a:effectLst/>
                <a:latin typeface="IRANSansXVN"/>
              </a:rPr>
              <a:t>سیستم توصیه‌گر تعاملی دقیقا براساس علایق کاربر، پیشنهادهای مورد نظر را برای کاربران با سلائق مشابه ارائه می‌دهد. در این روش که یکی از بهترین روش‌ها در وب سایت‌ها و سرویس‌های معتبر است، فیلتر محصولات براساس نوع جست‌وجوی کاربران و به صورت تعاملی انجام می‌شود</a:t>
            </a:r>
            <a:endParaRPr lang="en-US" sz="1200" dirty="0"/>
          </a:p>
        </p:txBody>
      </p:sp>
      <p:sp>
        <p:nvSpPr>
          <p:cNvPr id="11" name="Shape 8"/>
          <p:cNvSpPr/>
          <p:nvPr/>
        </p:nvSpPr>
        <p:spPr>
          <a:xfrm>
            <a:off x="4691857" y="2957116"/>
            <a:ext cx="416619" cy="416619"/>
          </a:xfrm>
          <a:prstGeom prst="roundRect">
            <a:avLst>
              <a:gd name="adj" fmla="val 26667"/>
            </a:avLst>
          </a:prstGeom>
          <a:solidFill>
            <a:srgbClr val="161B23"/>
          </a:solidFill>
          <a:ln/>
        </p:spPr>
      </p:sp>
      <p:sp>
        <p:nvSpPr>
          <p:cNvPr id="12" name="Text 9"/>
          <p:cNvSpPr/>
          <p:nvPr/>
        </p:nvSpPr>
        <p:spPr>
          <a:xfrm>
            <a:off x="4823917" y="2991843"/>
            <a:ext cx="1524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2</a:t>
            </a:r>
            <a:endParaRPr lang="en-US" sz="2187" dirty="0"/>
          </a:p>
        </p:txBody>
      </p:sp>
      <p:sp>
        <p:nvSpPr>
          <p:cNvPr id="13" name="Text 10"/>
          <p:cNvSpPr/>
          <p:nvPr/>
        </p:nvSpPr>
        <p:spPr>
          <a:xfrm>
            <a:off x="5293618" y="3020716"/>
            <a:ext cx="2206625" cy="578644"/>
          </a:xfrm>
          <a:prstGeom prst="rect">
            <a:avLst/>
          </a:prstGeom>
          <a:noFill/>
          <a:ln/>
        </p:spPr>
        <p:txBody>
          <a:bodyPr wrap="square" rtlCol="0" anchor="t"/>
          <a:lstStyle/>
          <a:p>
            <a:pPr algn="ctr">
              <a:lnSpc>
                <a:spcPts val="2278"/>
              </a:lnSpc>
            </a:pPr>
            <a:r>
              <a:rPr lang="fa-IR" sz="1822" dirty="0">
                <a:solidFill>
                  <a:srgbClr val="60A9FF"/>
                </a:solidFill>
                <a:latin typeface="Roboto Slab" pitchFamily="34" charset="0"/>
                <a:ea typeface="Roboto Slab" pitchFamily="34" charset="-122"/>
              </a:rPr>
              <a:t>فیلترینگ مبتنی بر محتوا</a:t>
            </a:r>
            <a:endParaRPr lang="en-US" sz="1822" dirty="0"/>
          </a:p>
        </p:txBody>
      </p:sp>
      <p:sp>
        <p:nvSpPr>
          <p:cNvPr id="14" name="Text 11"/>
          <p:cNvSpPr/>
          <p:nvPr/>
        </p:nvSpPr>
        <p:spPr>
          <a:xfrm>
            <a:off x="5293618" y="3710384"/>
            <a:ext cx="2206625" cy="1184672"/>
          </a:xfrm>
          <a:prstGeom prst="rect">
            <a:avLst/>
          </a:prstGeom>
          <a:noFill/>
          <a:ln/>
        </p:spPr>
        <p:txBody>
          <a:bodyPr wrap="square" rtlCol="0" anchor="t"/>
          <a:lstStyle/>
          <a:p>
            <a:pPr algn="r">
              <a:lnSpc>
                <a:spcPts val="2332"/>
              </a:lnSpc>
            </a:pPr>
            <a:r>
              <a:rPr lang="fa-IR" sz="1200" b="0" i="0" dirty="0">
                <a:effectLst/>
                <a:latin typeface="IRANSansXVN"/>
              </a:rPr>
              <a:t>با مرور محصولات مختلف در یک وب سایت کتابفروشی، شما یک پروفایل از آن را مشاهده می‌کنید. در این پروفایل اطلاعات مربوط به محصول مورد نظر و محتوای آن بیان شده است. در روش مبتنی بر محتوا ما این پروفایل محصول را به کار می‌گیریم و این محتوا را به عنوان فیلتر به کار خواهیم برد.</a:t>
            </a:r>
            <a:endParaRPr lang="en-US" sz="1200" dirty="0"/>
          </a:p>
        </p:txBody>
      </p:sp>
      <p:sp>
        <p:nvSpPr>
          <p:cNvPr id="15" name="Shape 12"/>
          <p:cNvSpPr/>
          <p:nvPr/>
        </p:nvSpPr>
        <p:spPr>
          <a:xfrm>
            <a:off x="7685386" y="2957116"/>
            <a:ext cx="416619" cy="416619"/>
          </a:xfrm>
          <a:prstGeom prst="roundRect">
            <a:avLst>
              <a:gd name="adj" fmla="val 26667"/>
            </a:avLst>
          </a:prstGeom>
          <a:solidFill>
            <a:srgbClr val="161B23"/>
          </a:solidFill>
          <a:ln/>
        </p:spPr>
      </p:sp>
      <p:sp>
        <p:nvSpPr>
          <p:cNvPr id="16" name="Text 13"/>
          <p:cNvSpPr/>
          <p:nvPr/>
        </p:nvSpPr>
        <p:spPr>
          <a:xfrm>
            <a:off x="7817445" y="2991843"/>
            <a:ext cx="1524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3</a:t>
            </a:r>
            <a:endParaRPr lang="en-US" sz="2187" dirty="0"/>
          </a:p>
        </p:txBody>
      </p:sp>
      <p:sp>
        <p:nvSpPr>
          <p:cNvPr id="17" name="Text 14"/>
          <p:cNvSpPr/>
          <p:nvPr/>
        </p:nvSpPr>
        <p:spPr>
          <a:xfrm>
            <a:off x="8325247" y="2992392"/>
            <a:ext cx="1851620" cy="289322"/>
          </a:xfrm>
          <a:prstGeom prst="rect">
            <a:avLst/>
          </a:prstGeom>
          <a:noFill/>
          <a:ln/>
        </p:spPr>
        <p:txBody>
          <a:bodyPr wrap="none" rtlCol="0" anchor="t"/>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ar-SA" altLang="en-US" sz="2000" b="0" i="0" u="none" strike="noStrike" cap="none" normalizeH="0" baseline="0" dirty="0">
                <a:ln>
                  <a:noFill/>
                </a:ln>
                <a:solidFill>
                  <a:schemeClr val="bg2">
                    <a:lumMod val="60000"/>
                    <a:lumOff val="40000"/>
                  </a:schemeClr>
                </a:solidFill>
                <a:effectLst/>
                <a:latin typeface="inherit"/>
                <a:cs typeface="Arial" panose="020B0604020202020204" pitchFamily="34" charset="0"/>
              </a:rPr>
              <a:t>فیلتر هیبریدی</a:t>
            </a:r>
            <a:r>
              <a:rPr kumimoji="0" lang="en-US" altLang="en-US" sz="1100" b="0" i="0" u="none" strike="noStrike" cap="none" normalizeH="0" baseline="0" dirty="0">
                <a:ln>
                  <a:noFill/>
                </a:ln>
                <a:solidFill>
                  <a:schemeClr val="bg2">
                    <a:lumMod val="60000"/>
                    <a:lumOff val="40000"/>
                  </a:schemeClr>
                </a:solidFill>
                <a:effectLst/>
              </a:rPr>
              <a:t> </a:t>
            </a:r>
            <a:endParaRPr kumimoji="0" lang="en-US" altLang="en-US" sz="1600" b="0" i="0" u="none" strike="noStrike" cap="none" normalizeH="0" baseline="0" dirty="0">
              <a:ln>
                <a:noFill/>
              </a:ln>
              <a:solidFill>
                <a:schemeClr val="bg2">
                  <a:lumMod val="60000"/>
                  <a:lumOff val="40000"/>
                </a:schemeClr>
              </a:solidFill>
              <a:effectLst/>
              <a:latin typeface="Arial" panose="020B0604020202020204" pitchFamily="34" charset="0"/>
            </a:endParaRPr>
          </a:p>
        </p:txBody>
      </p:sp>
      <p:sp>
        <p:nvSpPr>
          <p:cNvPr id="18" name="Text 15"/>
          <p:cNvSpPr/>
          <p:nvPr/>
        </p:nvSpPr>
        <p:spPr>
          <a:xfrm>
            <a:off x="8287147" y="3710384"/>
            <a:ext cx="2206625" cy="1480840"/>
          </a:xfrm>
          <a:prstGeom prst="rect">
            <a:avLst/>
          </a:prstGeom>
          <a:noFill/>
          <a:ln/>
        </p:spPr>
        <p:txBody>
          <a:bodyPr wrap="square" rtlCol="0" anchor="t"/>
          <a:lstStyle/>
          <a:p>
            <a:pPr algn="r">
              <a:lnSpc>
                <a:spcPts val="2332"/>
              </a:lnSpc>
            </a:pPr>
            <a:r>
              <a:rPr lang="fa-IR" sz="1200" b="0" i="0" dirty="0">
                <a:effectLst/>
                <a:latin typeface="IRANSansXVN"/>
              </a:rPr>
              <a:t>یک سیستم توصیه‌گر مدل هیبریدی در واقع ترکیبی از روش‌های قبلی است و برای ارائه پیشنهادهای بهینه به کاربر استفاده می‌شود. همان طور که اشاره شد، این روش بهینه سازی عالی از خروجی‌های نهایی دارد و نقش اساسی در بهبود نتایج خواهد داشت.</a:t>
            </a:r>
            <a:endParaRPr lang="en-US" sz="1200" dirty="0"/>
          </a:p>
        </p:txBody>
      </p:sp>
      <p:sp>
        <p:nvSpPr>
          <p:cNvPr id="2" name="Rectangle 1">
            <a:extLst>
              <a:ext uri="{FF2B5EF4-FFF2-40B4-BE49-F238E27FC236}">
                <a16:creationId xmlns:a16="http://schemas.microsoft.com/office/drawing/2014/main" id="{9D477EBA-E585-4840-AD5C-201DC1ED2C5D}"/>
              </a:ext>
            </a:extLst>
          </p:cNvPr>
          <p:cNvSpPr>
            <a:spLocks noChangeArrowheads="1"/>
          </p:cNvSpPr>
          <p:nvPr/>
        </p:nvSpPr>
        <p:spPr bwMode="auto">
          <a:xfrm>
            <a:off x="12191935" y="104523"/>
            <a:ext cx="65" cy="248154"/>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4283" rIns="0" bIns="-14283" numCol="1" anchor="ctr" anchorCtr="0" compatLnSpc="1">
            <a:prstTxWarp prst="textNoShape">
              <a:avLst/>
            </a:prstTxWarp>
            <a:spAutoFit/>
          </a:bodyPr>
          <a:lstStyle/>
          <a:p>
            <a:pPr marL="0" marR="0" lvl="0" indent="0" algn="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Picture 3">
            <a:extLst>
              <a:ext uri="{FF2B5EF4-FFF2-40B4-BE49-F238E27FC236}">
                <a16:creationId xmlns:a16="http://schemas.microsoft.com/office/drawing/2014/main" id="{B7911FB4-5858-4C55-A8E1-85DBC492A1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0458" y="1350218"/>
            <a:ext cx="1948977" cy="1184672"/>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9" name="Picture 18">
            <a:extLst>
              <a:ext uri="{FF2B5EF4-FFF2-40B4-BE49-F238E27FC236}">
                <a16:creationId xmlns:a16="http://schemas.microsoft.com/office/drawing/2014/main" id="{517DA5A8-32E7-4A14-907C-19B6209211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3618" y="1631679"/>
            <a:ext cx="1693264" cy="1029239"/>
          </a:xfrm>
          <a:prstGeom prst="rect">
            <a:avLst/>
          </a:prstGeom>
        </p:spPr>
      </p:pic>
      <p:pic>
        <p:nvPicPr>
          <p:cNvPr id="21" name="Picture 20">
            <a:extLst>
              <a:ext uri="{FF2B5EF4-FFF2-40B4-BE49-F238E27FC236}">
                <a16:creationId xmlns:a16="http://schemas.microsoft.com/office/drawing/2014/main" id="{1F666191-6809-4A01-86B3-12A625CE12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65049" y="1418459"/>
            <a:ext cx="2206624" cy="1341282"/>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
        <p:nvSpPr>
          <p:cNvPr id="23" name="Rectangle 3">
            <a:extLst>
              <a:ext uri="{FF2B5EF4-FFF2-40B4-BE49-F238E27FC236}">
                <a16:creationId xmlns:a16="http://schemas.microsoft.com/office/drawing/2014/main" id="{29E402FE-D19E-4E6F-AE9B-C1D02B417C4E}"/>
              </a:ext>
            </a:extLst>
          </p:cNvPr>
          <p:cNvSpPr>
            <a:spLocks noChangeArrowheads="1"/>
          </p:cNvSpPr>
          <p:nvPr/>
        </p:nvSpPr>
        <p:spPr bwMode="auto">
          <a:xfrm>
            <a:off x="11849035" y="126152"/>
            <a:ext cx="65" cy="248154"/>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4283" rIns="0" bIns="-14283" numCol="1" anchor="ctr" anchorCtr="0" compatLnSpc="1">
            <a:prstTxWarp prst="textNoShape">
              <a:avLst/>
            </a:prstTxWarp>
            <a:spAutoFit/>
          </a:bodyPr>
          <a:lstStyle/>
          <a:p>
            <a:pPr marL="0" marR="0" lvl="0" indent="0" algn="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698327" y="701080"/>
            <a:ext cx="8795345" cy="1157288"/>
          </a:xfrm>
          <a:prstGeom prst="rect">
            <a:avLst/>
          </a:prstGeom>
          <a:noFill/>
          <a:ln/>
        </p:spPr>
        <p:txBody>
          <a:bodyPr wrap="square" rtlCol="0" anchor="t"/>
          <a:lstStyle/>
          <a:p>
            <a:pPr algn="ctr">
              <a:lnSpc>
                <a:spcPts val="4556"/>
              </a:lnSpc>
            </a:pPr>
            <a:r>
              <a:rPr lang="fa-IR" sz="4000" b="1" i="0" dirty="0">
                <a:solidFill>
                  <a:schemeClr val="bg2">
                    <a:lumMod val="60000"/>
                    <a:lumOff val="40000"/>
                  </a:schemeClr>
                </a:solidFill>
                <a:effectLst/>
                <a:latin typeface="IRANSansXVN"/>
              </a:rPr>
              <a:t>ارتباط سیستم‌های توصیه‌گر با هوش مصنوعی</a:t>
            </a:r>
          </a:p>
          <a:p>
            <a:pPr algn="ctr">
              <a:lnSpc>
                <a:spcPts val="4556"/>
              </a:lnSpc>
            </a:pPr>
            <a:endParaRPr lang="en-US" sz="3645" dirty="0">
              <a:solidFill>
                <a:schemeClr val="bg2">
                  <a:lumMod val="60000"/>
                  <a:lumOff val="40000"/>
                </a:schemeClr>
              </a:solidFill>
            </a:endParaRPr>
          </a:p>
        </p:txBody>
      </p:sp>
      <p:sp>
        <p:nvSpPr>
          <p:cNvPr id="11" name="Text 9"/>
          <p:cNvSpPr/>
          <p:nvPr/>
        </p:nvSpPr>
        <p:spPr>
          <a:xfrm>
            <a:off x="409871" y="2098130"/>
            <a:ext cx="2206625" cy="578644"/>
          </a:xfrm>
          <a:prstGeom prst="rect">
            <a:avLst/>
          </a:prstGeom>
          <a:noFill/>
          <a:ln/>
        </p:spPr>
        <p:txBody>
          <a:bodyPr wrap="square" rtlCol="0" anchor="t"/>
          <a:lstStyle/>
          <a:p>
            <a:pPr algn="r">
              <a:lnSpc>
                <a:spcPts val="2278"/>
              </a:lnSpc>
            </a:pPr>
            <a:r>
              <a:rPr lang="fa-IR" sz="1400" b="0" i="0" dirty="0">
                <a:solidFill>
                  <a:schemeClr val="bg2">
                    <a:lumMod val="60000"/>
                    <a:lumOff val="40000"/>
                  </a:schemeClr>
                </a:solidFill>
                <a:effectLst/>
                <a:latin typeface="IRANSansXVN"/>
              </a:rPr>
              <a:t>در یادگیری ماشین می‌توان مدل‌هایی را به کار گرفت که قدرت یادگیری دارند و در این فرآیند می‌توان از داده‌های ورودی بهترین استفاده را برای یادگیری مدل‌ها برد. با موفقیت در فرآیند یادگیری، ما مدل‌های آموزش دیده را در اختیار خواهیم داشت که از آن می‌توان برای دریافت خروجی‌های مورد نظر استفاده کرد.</a:t>
            </a:r>
            <a:endParaRPr lang="en-US" sz="1400" dirty="0">
              <a:solidFill>
                <a:schemeClr val="bg2">
                  <a:lumMod val="60000"/>
                  <a:lumOff val="40000"/>
                </a:schemeClr>
              </a:solidFill>
            </a:endParaRPr>
          </a:p>
        </p:txBody>
      </p:sp>
      <p:sp>
        <p:nvSpPr>
          <p:cNvPr id="15" name="Text 13"/>
          <p:cNvSpPr/>
          <p:nvPr/>
        </p:nvSpPr>
        <p:spPr>
          <a:xfrm>
            <a:off x="9184183" y="1953469"/>
            <a:ext cx="2391768" cy="867966"/>
          </a:xfrm>
          <a:prstGeom prst="rect">
            <a:avLst/>
          </a:prstGeom>
          <a:noFill/>
          <a:ln/>
        </p:spPr>
        <p:txBody>
          <a:bodyPr wrap="square" rtlCol="0" anchor="t"/>
          <a:lstStyle/>
          <a:p>
            <a:pPr algn="r">
              <a:lnSpc>
                <a:spcPts val="2278"/>
              </a:lnSpc>
            </a:pPr>
            <a:r>
              <a:rPr lang="fa-IR" sz="1400" b="1" i="0" dirty="0">
                <a:solidFill>
                  <a:schemeClr val="bg2">
                    <a:lumMod val="60000"/>
                    <a:lumOff val="40000"/>
                  </a:schemeClr>
                </a:solidFill>
                <a:effectLst/>
                <a:latin typeface="IRANSansXVN"/>
              </a:rPr>
              <a:t>هوش مصنوعی بخش اصلی ماجرا برای پیاده سازی الگوریتم‌های سیستم‌های توصیه‌گر است. امروزه با نگاهی به محیط اطراف بسیاری از کاربردهای هوش مصنوعی را می‌بینیم و این فناوری روز به روز در حال پیشرفت است؛ در واقع، هوش مصنوعی یا </a:t>
            </a:r>
            <a:r>
              <a:rPr lang="en-US" sz="1400" b="1" i="0" dirty="0">
                <a:solidFill>
                  <a:schemeClr val="bg2">
                    <a:lumMod val="60000"/>
                    <a:lumOff val="40000"/>
                  </a:schemeClr>
                </a:solidFill>
                <a:effectLst/>
                <a:latin typeface="IRANSansXVN"/>
              </a:rPr>
              <a:t>Artificial Intelligence </a:t>
            </a:r>
            <a:r>
              <a:rPr lang="fa-IR" sz="1400" b="1" i="0" dirty="0">
                <a:solidFill>
                  <a:schemeClr val="bg2">
                    <a:lumMod val="60000"/>
                    <a:lumOff val="40000"/>
                  </a:schemeClr>
                </a:solidFill>
                <a:effectLst/>
                <a:latin typeface="IRANSansXVN"/>
              </a:rPr>
              <a:t>یک حوزه وسیع علمی است که یادگیری ماشین زیر شاخه‌ای از آن به شمار می‌رود.</a:t>
            </a:r>
            <a:endParaRPr lang="en-US" sz="1400" b="1" dirty="0">
              <a:solidFill>
                <a:schemeClr val="bg2">
                  <a:lumMod val="60000"/>
                  <a:lumOff val="40000"/>
                </a:schemeClr>
              </a:solidFill>
            </a:endParaRPr>
          </a:p>
        </p:txBody>
      </p:sp>
      <p:pic>
        <p:nvPicPr>
          <p:cNvPr id="18" name="Picture 17">
            <a:extLst>
              <a:ext uri="{FF2B5EF4-FFF2-40B4-BE49-F238E27FC236}">
                <a16:creationId xmlns:a16="http://schemas.microsoft.com/office/drawing/2014/main" id="{4B76AACD-9A0C-44E6-974F-4ED45F5741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07817" y="1686124"/>
            <a:ext cx="5991222" cy="38383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698328" y="1049437"/>
            <a:ext cx="8578850" cy="578644"/>
          </a:xfrm>
          <a:prstGeom prst="rect">
            <a:avLst/>
          </a:prstGeom>
          <a:noFill/>
          <a:ln/>
        </p:spPr>
        <p:txBody>
          <a:bodyPr wrap="none" rtlCol="0" anchor="t"/>
          <a:lstStyle/>
          <a:p>
            <a:pPr algn="ctr">
              <a:lnSpc>
                <a:spcPts val="4556"/>
              </a:lnSpc>
            </a:pPr>
            <a:r>
              <a:rPr lang="fa-IR" sz="3645" dirty="0">
                <a:solidFill>
                  <a:schemeClr val="bg2">
                    <a:lumMod val="40000"/>
                    <a:lumOff val="60000"/>
                  </a:schemeClr>
                </a:solidFill>
              </a:rPr>
              <a:t>کاربردهای سیستم های توصیه گر</a:t>
            </a:r>
            <a:endParaRPr lang="en-US" sz="3645" dirty="0">
              <a:solidFill>
                <a:schemeClr val="bg2">
                  <a:lumMod val="40000"/>
                  <a:lumOff val="60000"/>
                </a:schemeClr>
              </a:solidFill>
            </a:endParaRPr>
          </a:p>
        </p:txBody>
      </p:sp>
      <p:pic>
        <p:nvPicPr>
          <p:cNvPr id="5" name="Image 0" descr="preencoded.png"/>
          <p:cNvPicPr>
            <a:picLocks noChangeAspect="1"/>
          </p:cNvPicPr>
          <p:nvPr/>
        </p:nvPicPr>
        <p:blipFill>
          <a:blip r:embed="rId3"/>
          <a:stretch>
            <a:fillRect/>
          </a:stretch>
        </p:blipFill>
        <p:spPr>
          <a:xfrm>
            <a:off x="1698328" y="1998366"/>
            <a:ext cx="2746573" cy="1697434"/>
          </a:xfrm>
          <a:prstGeom prst="rect">
            <a:avLst/>
          </a:prstGeom>
        </p:spPr>
      </p:pic>
      <p:sp>
        <p:nvSpPr>
          <p:cNvPr id="6" name="Text 3"/>
          <p:cNvSpPr/>
          <p:nvPr/>
        </p:nvSpPr>
        <p:spPr>
          <a:xfrm>
            <a:off x="2021058" y="3921424"/>
            <a:ext cx="1851620" cy="289322"/>
          </a:xfrm>
          <a:prstGeom prst="rect">
            <a:avLst/>
          </a:prstGeom>
          <a:noFill/>
          <a:ln/>
        </p:spPr>
        <p:txBody>
          <a:bodyPr wrap="none" rtlCol="0" anchor="t"/>
          <a:lstStyle/>
          <a:p>
            <a:pPr algn="ctr">
              <a:lnSpc>
                <a:spcPts val="2278"/>
              </a:lnSpc>
            </a:pPr>
            <a:r>
              <a:rPr lang="fa-IR" sz="1822" dirty="0">
                <a:solidFill>
                  <a:schemeClr val="bg2">
                    <a:lumMod val="40000"/>
                    <a:lumOff val="60000"/>
                  </a:schemeClr>
                </a:solidFill>
              </a:rPr>
              <a:t>تجارت الکترونیک</a:t>
            </a:r>
            <a:endParaRPr lang="en-US" sz="1822" dirty="0">
              <a:solidFill>
                <a:schemeClr val="bg2">
                  <a:lumMod val="40000"/>
                  <a:lumOff val="60000"/>
                </a:schemeClr>
              </a:solidFill>
            </a:endParaRPr>
          </a:p>
        </p:txBody>
      </p:sp>
      <p:sp>
        <p:nvSpPr>
          <p:cNvPr id="7" name="Text 4"/>
          <p:cNvSpPr/>
          <p:nvPr/>
        </p:nvSpPr>
        <p:spPr>
          <a:xfrm>
            <a:off x="1698328" y="4505921"/>
            <a:ext cx="2746573" cy="1184672"/>
          </a:xfrm>
          <a:prstGeom prst="rect">
            <a:avLst/>
          </a:prstGeom>
          <a:noFill/>
          <a:ln/>
        </p:spPr>
        <p:txBody>
          <a:bodyPr wrap="square" rtlCol="0" anchor="t"/>
          <a:lstStyle/>
          <a:p>
            <a:pPr algn="ctr">
              <a:lnSpc>
                <a:spcPts val="2332"/>
              </a:lnSpc>
            </a:pPr>
            <a:r>
              <a:rPr lang="fa-IR" sz="1458" dirty="0"/>
              <a:t>با پیشنهاد محصولات مرتبط بر اساس تاریخچه مرور و خرید مشتریان تجارب خرید مشتریان را بهبود میبخشد</a:t>
            </a:r>
            <a:endParaRPr lang="en-US" sz="1458" dirty="0"/>
          </a:p>
        </p:txBody>
      </p:sp>
      <p:pic>
        <p:nvPicPr>
          <p:cNvPr id="8" name="Image 1" descr="preencoded.png"/>
          <p:cNvPicPr>
            <a:picLocks noChangeAspect="1"/>
          </p:cNvPicPr>
          <p:nvPr/>
        </p:nvPicPr>
        <p:blipFill>
          <a:blip r:embed="rId4"/>
          <a:stretch>
            <a:fillRect/>
          </a:stretch>
        </p:blipFill>
        <p:spPr>
          <a:xfrm>
            <a:off x="4722614" y="1998365"/>
            <a:ext cx="2746673" cy="1697533"/>
          </a:xfrm>
          <a:prstGeom prst="rect">
            <a:avLst/>
          </a:prstGeom>
        </p:spPr>
      </p:pic>
      <p:sp>
        <p:nvSpPr>
          <p:cNvPr id="9" name="Text 5"/>
          <p:cNvSpPr/>
          <p:nvPr/>
        </p:nvSpPr>
        <p:spPr>
          <a:xfrm>
            <a:off x="4722614" y="3927277"/>
            <a:ext cx="2746673" cy="578644"/>
          </a:xfrm>
          <a:prstGeom prst="rect">
            <a:avLst/>
          </a:prstGeom>
          <a:noFill/>
          <a:ln/>
        </p:spPr>
        <p:txBody>
          <a:bodyPr wrap="square" rtlCol="0" anchor="t"/>
          <a:lstStyle/>
          <a:p>
            <a:pPr>
              <a:lnSpc>
                <a:spcPts val="2278"/>
              </a:lnSpc>
            </a:pPr>
            <a:r>
              <a:rPr lang="fa-IR" sz="1822" dirty="0">
                <a:solidFill>
                  <a:srgbClr val="60A9FF"/>
                </a:solidFill>
                <a:latin typeface="Roboto Slab" pitchFamily="34" charset="0"/>
                <a:ea typeface="Roboto Slab" pitchFamily="34" charset="-122"/>
              </a:rPr>
              <a:t>پلتفرم های پخش موسیقی و ویدیو</a:t>
            </a:r>
            <a:endParaRPr lang="en-US" sz="1822" dirty="0"/>
          </a:p>
        </p:txBody>
      </p:sp>
      <p:sp>
        <p:nvSpPr>
          <p:cNvPr id="10" name="Text 6"/>
          <p:cNvSpPr/>
          <p:nvPr/>
        </p:nvSpPr>
        <p:spPr>
          <a:xfrm>
            <a:off x="4722614" y="4616946"/>
            <a:ext cx="2746673" cy="888504"/>
          </a:xfrm>
          <a:prstGeom prst="rect">
            <a:avLst/>
          </a:prstGeom>
          <a:noFill/>
          <a:ln/>
        </p:spPr>
        <p:txBody>
          <a:bodyPr wrap="square" rtlCol="0" anchor="t"/>
          <a:lstStyle/>
          <a:p>
            <a:pPr algn="ctr">
              <a:lnSpc>
                <a:spcPts val="2332"/>
              </a:lnSpc>
            </a:pPr>
            <a:r>
              <a:rPr lang="fa-IR" sz="1458" dirty="0"/>
              <a:t>لیست های پخش شخصی و توصیه های فیلم متناسب با سلیقه منحصر به فرد کاربران ارائه می دهد</a:t>
            </a:r>
            <a:endParaRPr lang="en-US" sz="1458" dirty="0"/>
          </a:p>
        </p:txBody>
      </p:sp>
      <p:pic>
        <p:nvPicPr>
          <p:cNvPr id="11" name="Image 2" descr="preencoded.png"/>
          <p:cNvPicPr>
            <a:picLocks noChangeAspect="1"/>
          </p:cNvPicPr>
          <p:nvPr/>
        </p:nvPicPr>
        <p:blipFill>
          <a:blip r:embed="rId5"/>
          <a:stretch>
            <a:fillRect/>
          </a:stretch>
        </p:blipFill>
        <p:spPr>
          <a:xfrm>
            <a:off x="7747000" y="1998365"/>
            <a:ext cx="2746673" cy="1697533"/>
          </a:xfrm>
          <a:prstGeom prst="rect">
            <a:avLst/>
          </a:prstGeom>
        </p:spPr>
      </p:pic>
      <p:sp>
        <p:nvSpPr>
          <p:cNvPr id="12" name="Text 7"/>
          <p:cNvSpPr/>
          <p:nvPr/>
        </p:nvSpPr>
        <p:spPr>
          <a:xfrm>
            <a:off x="7747000" y="3927277"/>
            <a:ext cx="2546350" cy="289322"/>
          </a:xfrm>
          <a:prstGeom prst="rect">
            <a:avLst/>
          </a:prstGeom>
          <a:noFill/>
          <a:ln/>
        </p:spPr>
        <p:txBody>
          <a:bodyPr wrap="none" rtlCol="0" anchor="t"/>
          <a:lstStyle/>
          <a:p>
            <a:pPr algn="ctr">
              <a:lnSpc>
                <a:spcPts val="2278"/>
              </a:lnSpc>
            </a:pPr>
            <a:r>
              <a:rPr lang="fa-IR" sz="1822" dirty="0">
                <a:solidFill>
                  <a:schemeClr val="bg2">
                    <a:lumMod val="40000"/>
                    <a:lumOff val="60000"/>
                  </a:schemeClr>
                </a:solidFill>
              </a:rPr>
              <a:t>پلتفرم های اجتماعی</a:t>
            </a:r>
            <a:endParaRPr lang="en-US" sz="1822" dirty="0">
              <a:solidFill>
                <a:schemeClr val="bg2">
                  <a:lumMod val="40000"/>
                  <a:lumOff val="60000"/>
                </a:schemeClr>
              </a:solidFill>
            </a:endParaRPr>
          </a:p>
        </p:txBody>
      </p:sp>
      <p:sp>
        <p:nvSpPr>
          <p:cNvPr id="13" name="Text 8"/>
          <p:cNvSpPr/>
          <p:nvPr/>
        </p:nvSpPr>
        <p:spPr>
          <a:xfrm>
            <a:off x="7747000" y="4616946"/>
            <a:ext cx="2746673" cy="1480840"/>
          </a:xfrm>
          <a:prstGeom prst="rect">
            <a:avLst/>
          </a:prstGeom>
          <a:noFill/>
          <a:ln/>
        </p:spPr>
        <p:txBody>
          <a:bodyPr wrap="square" rtlCol="0" anchor="t"/>
          <a:lstStyle/>
          <a:p>
            <a:pPr algn="ctr">
              <a:lnSpc>
                <a:spcPts val="2332"/>
              </a:lnSpc>
            </a:pPr>
            <a:r>
              <a:rPr lang="fa-IR" sz="1458" dirty="0">
                <a:solidFill>
                  <a:srgbClr val="D6E5EF"/>
                </a:solidFill>
                <a:latin typeface="Roboto" pitchFamily="34" charset="0"/>
                <a:ea typeface="Roboto" pitchFamily="34" charset="-122"/>
              </a:rPr>
              <a:t>با پیشنهاد محتوا ارتباطات و گروه های مرتبط بر اساس علایق کاربران و نمودار اجتماعی تعامل کاربر را تقویت می کند</a:t>
            </a:r>
            <a:endParaRPr lang="en-US" sz="1458"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698328" y="546596"/>
            <a:ext cx="8795345" cy="1157288"/>
          </a:xfrm>
          <a:prstGeom prst="rect">
            <a:avLst/>
          </a:prstGeom>
          <a:noFill/>
          <a:ln/>
        </p:spPr>
        <p:txBody>
          <a:bodyPr wrap="square" rtlCol="0" anchor="t"/>
          <a:lstStyle/>
          <a:p>
            <a:pPr algn="ctr">
              <a:lnSpc>
                <a:spcPts val="4556"/>
              </a:lnSpc>
            </a:pPr>
            <a:r>
              <a:rPr lang="fa-IR" sz="4000" b="1" i="0" dirty="0">
                <a:solidFill>
                  <a:schemeClr val="bg2">
                    <a:lumMod val="60000"/>
                    <a:lumOff val="40000"/>
                  </a:schemeClr>
                </a:solidFill>
                <a:effectLst/>
                <a:latin typeface="IRANSansXVN"/>
              </a:rPr>
              <a:t>ابزارهای پیاده‌سازی سیستم توصیه‌گر</a:t>
            </a:r>
          </a:p>
          <a:p>
            <a:pPr algn="ctr">
              <a:lnSpc>
                <a:spcPts val="4556"/>
              </a:lnSpc>
            </a:pPr>
            <a:endParaRPr lang="en-US" sz="3645" dirty="0">
              <a:solidFill>
                <a:schemeClr val="bg2">
                  <a:lumMod val="60000"/>
                  <a:lumOff val="40000"/>
                </a:schemeClr>
              </a:solidFill>
            </a:endParaRPr>
          </a:p>
        </p:txBody>
      </p:sp>
      <p:sp>
        <p:nvSpPr>
          <p:cNvPr id="5" name="Shape 3"/>
          <p:cNvSpPr/>
          <p:nvPr/>
        </p:nvSpPr>
        <p:spPr>
          <a:xfrm>
            <a:off x="6077545" y="2074168"/>
            <a:ext cx="37008" cy="4237137"/>
          </a:xfrm>
          <a:prstGeom prst="rect">
            <a:avLst/>
          </a:prstGeom>
          <a:solidFill>
            <a:srgbClr val="161B23"/>
          </a:solidFill>
          <a:ln/>
        </p:spPr>
      </p:sp>
      <p:sp>
        <p:nvSpPr>
          <p:cNvPr id="6" name="Shape 4"/>
          <p:cNvSpPr/>
          <p:nvPr/>
        </p:nvSpPr>
        <p:spPr>
          <a:xfrm>
            <a:off x="6304310" y="2408585"/>
            <a:ext cx="647998" cy="37008"/>
          </a:xfrm>
          <a:prstGeom prst="rect">
            <a:avLst/>
          </a:prstGeom>
          <a:solidFill>
            <a:srgbClr val="161B23"/>
          </a:solidFill>
          <a:ln/>
        </p:spPr>
      </p:sp>
      <p:sp>
        <p:nvSpPr>
          <p:cNvPr id="7" name="Shape 5"/>
          <p:cNvSpPr/>
          <p:nvPr/>
        </p:nvSpPr>
        <p:spPr>
          <a:xfrm>
            <a:off x="5887691" y="2218830"/>
            <a:ext cx="416619" cy="416619"/>
          </a:xfrm>
          <a:prstGeom prst="roundRect">
            <a:avLst>
              <a:gd name="adj" fmla="val 26667"/>
            </a:avLst>
          </a:prstGeom>
          <a:solidFill>
            <a:srgbClr val="161B23"/>
          </a:solidFill>
          <a:ln/>
        </p:spPr>
      </p:sp>
      <p:sp>
        <p:nvSpPr>
          <p:cNvPr id="8" name="Text 6"/>
          <p:cNvSpPr/>
          <p:nvPr/>
        </p:nvSpPr>
        <p:spPr>
          <a:xfrm>
            <a:off x="6038800" y="2253556"/>
            <a:ext cx="1143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1</a:t>
            </a:r>
            <a:endParaRPr lang="en-US" sz="2187" dirty="0"/>
          </a:p>
        </p:txBody>
      </p:sp>
      <p:sp>
        <p:nvSpPr>
          <p:cNvPr id="9" name="Text 7"/>
          <p:cNvSpPr/>
          <p:nvPr/>
        </p:nvSpPr>
        <p:spPr>
          <a:xfrm>
            <a:off x="7114382" y="1962942"/>
            <a:ext cx="2914650" cy="585690"/>
          </a:xfrm>
          <a:prstGeom prst="rect">
            <a:avLst/>
          </a:prstGeom>
          <a:noFill/>
          <a:ln/>
        </p:spPr>
        <p:txBody>
          <a:bodyPr wrap="none" rtlCol="0" anchor="t"/>
          <a:lstStyle/>
          <a:p>
            <a:pPr algn="r">
              <a:lnSpc>
                <a:spcPts val="2278"/>
              </a:lnSpc>
            </a:pPr>
            <a:r>
              <a:rPr lang="fa-IR" sz="2000" b="1" i="0" dirty="0">
                <a:solidFill>
                  <a:schemeClr val="bg2">
                    <a:lumMod val="60000"/>
                    <a:lumOff val="40000"/>
                  </a:schemeClr>
                </a:solidFill>
                <a:effectLst/>
                <a:latin typeface="IRANSansXVN"/>
              </a:rPr>
              <a:t>ابزار سیستم پیشنهاد دهنده </a:t>
            </a:r>
            <a:endParaRPr lang="en-US" sz="2000" b="1" i="0" dirty="0">
              <a:solidFill>
                <a:schemeClr val="bg2">
                  <a:lumMod val="60000"/>
                  <a:lumOff val="40000"/>
                </a:schemeClr>
              </a:solidFill>
              <a:effectLst/>
              <a:latin typeface="IRANSansXVN"/>
            </a:endParaRPr>
          </a:p>
          <a:p>
            <a:pPr>
              <a:lnSpc>
                <a:spcPts val="2278"/>
              </a:lnSpc>
            </a:pPr>
            <a:r>
              <a:rPr lang="en-US" sz="2000" b="1" i="0" dirty="0">
                <a:solidFill>
                  <a:schemeClr val="bg2">
                    <a:lumMod val="60000"/>
                    <a:lumOff val="40000"/>
                  </a:schemeClr>
                </a:solidFill>
                <a:effectLst/>
                <a:latin typeface="IRANSansXVN"/>
              </a:rPr>
              <a:t>Lens Kit</a:t>
            </a:r>
          </a:p>
          <a:p>
            <a:pPr>
              <a:lnSpc>
                <a:spcPts val="2278"/>
              </a:lnSpc>
            </a:pPr>
            <a:endParaRPr lang="en-US" sz="1822" dirty="0">
              <a:solidFill>
                <a:schemeClr val="bg2">
                  <a:lumMod val="60000"/>
                  <a:lumOff val="40000"/>
                </a:schemeClr>
              </a:solidFill>
            </a:endParaRPr>
          </a:p>
        </p:txBody>
      </p:sp>
      <p:sp>
        <p:nvSpPr>
          <p:cNvPr id="11" name="Shape 9"/>
          <p:cNvSpPr/>
          <p:nvPr/>
        </p:nvSpPr>
        <p:spPr>
          <a:xfrm>
            <a:off x="5239693" y="3334296"/>
            <a:ext cx="647998" cy="37008"/>
          </a:xfrm>
          <a:prstGeom prst="rect">
            <a:avLst/>
          </a:prstGeom>
          <a:solidFill>
            <a:srgbClr val="161B23"/>
          </a:solidFill>
          <a:ln/>
        </p:spPr>
      </p:sp>
      <p:sp>
        <p:nvSpPr>
          <p:cNvPr id="12" name="Shape 10"/>
          <p:cNvSpPr/>
          <p:nvPr/>
        </p:nvSpPr>
        <p:spPr>
          <a:xfrm>
            <a:off x="5887691" y="3144541"/>
            <a:ext cx="416619" cy="416619"/>
          </a:xfrm>
          <a:prstGeom prst="roundRect">
            <a:avLst>
              <a:gd name="adj" fmla="val 26667"/>
            </a:avLst>
          </a:prstGeom>
          <a:solidFill>
            <a:srgbClr val="161B23"/>
          </a:solidFill>
          <a:ln/>
        </p:spPr>
      </p:sp>
      <p:sp>
        <p:nvSpPr>
          <p:cNvPr id="13" name="Text 11"/>
          <p:cNvSpPr/>
          <p:nvPr/>
        </p:nvSpPr>
        <p:spPr>
          <a:xfrm>
            <a:off x="6019750" y="3179267"/>
            <a:ext cx="1524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2</a:t>
            </a:r>
            <a:endParaRPr lang="en-US" sz="2187" dirty="0"/>
          </a:p>
        </p:txBody>
      </p:sp>
      <p:sp>
        <p:nvSpPr>
          <p:cNvPr id="14" name="Text 12"/>
          <p:cNvSpPr/>
          <p:nvPr/>
        </p:nvSpPr>
        <p:spPr>
          <a:xfrm>
            <a:off x="1765474" y="3139678"/>
            <a:ext cx="3379292" cy="578644"/>
          </a:xfrm>
          <a:prstGeom prst="rect">
            <a:avLst/>
          </a:prstGeom>
          <a:noFill/>
          <a:ln/>
        </p:spPr>
        <p:txBody>
          <a:bodyPr wrap="square" rtlCol="0" anchor="t"/>
          <a:lstStyle/>
          <a:p>
            <a:pPr algn="r">
              <a:lnSpc>
                <a:spcPts val="2278"/>
              </a:lnSpc>
            </a:pPr>
            <a:r>
              <a:rPr lang="fa-IR" sz="2000" b="1" i="0" dirty="0">
                <a:solidFill>
                  <a:schemeClr val="bg2">
                    <a:lumMod val="60000"/>
                    <a:lumOff val="40000"/>
                  </a:schemeClr>
                </a:solidFill>
                <a:effectLst/>
                <a:latin typeface="IRANSansXVN"/>
              </a:rPr>
              <a:t>ابزار سیستم پیشنهاد دهنده </a:t>
            </a:r>
            <a:endParaRPr lang="en-US" sz="2000" b="1" i="0" dirty="0">
              <a:solidFill>
                <a:schemeClr val="bg2">
                  <a:lumMod val="60000"/>
                  <a:lumOff val="40000"/>
                </a:schemeClr>
              </a:solidFill>
              <a:effectLst/>
              <a:latin typeface="IRANSansXVN"/>
            </a:endParaRPr>
          </a:p>
          <a:p>
            <a:pPr algn="ctr">
              <a:lnSpc>
                <a:spcPts val="2278"/>
              </a:lnSpc>
            </a:pPr>
            <a:r>
              <a:rPr lang="en-US" sz="2000" b="1" i="0" dirty="0">
                <a:solidFill>
                  <a:schemeClr val="bg2">
                    <a:lumMod val="60000"/>
                    <a:lumOff val="40000"/>
                  </a:schemeClr>
                </a:solidFill>
                <a:effectLst/>
                <a:latin typeface="IRANSansXVN"/>
              </a:rPr>
              <a:t>Crab</a:t>
            </a:r>
          </a:p>
          <a:p>
            <a:pPr algn="r">
              <a:lnSpc>
                <a:spcPts val="2278"/>
              </a:lnSpc>
            </a:pPr>
            <a:endParaRPr lang="en-US" sz="1822" dirty="0">
              <a:solidFill>
                <a:schemeClr val="bg2">
                  <a:lumMod val="60000"/>
                  <a:lumOff val="40000"/>
                </a:schemeClr>
              </a:solidFill>
            </a:endParaRPr>
          </a:p>
        </p:txBody>
      </p:sp>
      <p:sp>
        <p:nvSpPr>
          <p:cNvPr id="15" name="Text 13"/>
          <p:cNvSpPr/>
          <p:nvPr/>
        </p:nvSpPr>
        <p:spPr>
          <a:xfrm>
            <a:off x="1841945" y="5200749"/>
            <a:ext cx="3379292" cy="1184672"/>
          </a:xfrm>
          <a:prstGeom prst="rect">
            <a:avLst/>
          </a:prstGeom>
          <a:noFill/>
          <a:ln/>
        </p:spPr>
        <p:txBody>
          <a:bodyPr wrap="square" rtlCol="0" anchor="t"/>
          <a:lstStyle/>
          <a:p>
            <a:pPr algn="r">
              <a:lnSpc>
                <a:spcPts val="2332"/>
              </a:lnSpc>
            </a:pPr>
            <a:r>
              <a:rPr lang="fa-IR" sz="2000" b="1" i="0" dirty="0">
                <a:solidFill>
                  <a:schemeClr val="bg2">
                    <a:lumMod val="60000"/>
                    <a:lumOff val="40000"/>
                  </a:schemeClr>
                </a:solidFill>
                <a:effectLst/>
                <a:latin typeface="IRANSansXVN"/>
              </a:rPr>
              <a:t>ابزار سیستم پیشنهاد دهنده </a:t>
            </a:r>
          </a:p>
          <a:p>
            <a:pPr>
              <a:lnSpc>
                <a:spcPts val="2332"/>
              </a:lnSpc>
            </a:pPr>
            <a:r>
              <a:rPr lang="en-US" sz="2000" b="1" i="0" dirty="0">
                <a:solidFill>
                  <a:schemeClr val="bg2">
                    <a:lumMod val="60000"/>
                    <a:lumOff val="40000"/>
                  </a:schemeClr>
                </a:solidFill>
                <a:effectLst/>
                <a:latin typeface="IRANSansXVN"/>
              </a:rPr>
              <a:t>Tensor</a:t>
            </a:r>
            <a:r>
              <a:rPr lang="fa-IR" sz="2000" b="1" i="0" dirty="0">
                <a:solidFill>
                  <a:schemeClr val="bg2">
                    <a:lumMod val="60000"/>
                    <a:lumOff val="40000"/>
                  </a:schemeClr>
                </a:solidFill>
                <a:effectLst/>
                <a:latin typeface="IRANSansXVN"/>
              </a:rPr>
              <a:t> </a:t>
            </a:r>
            <a:r>
              <a:rPr lang="en-US" sz="2000" b="1" i="0" dirty="0">
                <a:solidFill>
                  <a:schemeClr val="bg2">
                    <a:lumMod val="60000"/>
                    <a:lumOff val="40000"/>
                  </a:schemeClr>
                </a:solidFill>
                <a:effectLst/>
                <a:latin typeface="IRANSansXVN"/>
              </a:rPr>
              <a:t>Rec</a:t>
            </a:r>
          </a:p>
          <a:p>
            <a:pPr algn="r">
              <a:lnSpc>
                <a:spcPts val="2332"/>
              </a:lnSpc>
            </a:pPr>
            <a:r>
              <a:rPr lang="fa-IR" sz="2000" b="1" i="0" dirty="0">
                <a:solidFill>
                  <a:schemeClr val="bg2">
                    <a:lumMod val="60000"/>
                    <a:lumOff val="40000"/>
                  </a:schemeClr>
                </a:solidFill>
                <a:effectLst/>
                <a:latin typeface="IRANSansXVN"/>
              </a:rPr>
              <a:t>ابزار سیستم پیشنهاد دهنده</a:t>
            </a:r>
          </a:p>
          <a:p>
            <a:pPr>
              <a:lnSpc>
                <a:spcPts val="2332"/>
              </a:lnSpc>
            </a:pPr>
            <a:r>
              <a:rPr lang="fa-IR" sz="2000" b="1" i="0" dirty="0">
                <a:solidFill>
                  <a:schemeClr val="bg2">
                    <a:lumMod val="60000"/>
                    <a:lumOff val="40000"/>
                  </a:schemeClr>
                </a:solidFill>
                <a:effectLst/>
                <a:latin typeface="IRANSansXVN"/>
              </a:rPr>
              <a:t> </a:t>
            </a:r>
            <a:r>
              <a:rPr lang="en-US" sz="2000" b="1" i="0" dirty="0">
                <a:solidFill>
                  <a:schemeClr val="bg2">
                    <a:lumMod val="60000"/>
                    <a:lumOff val="40000"/>
                  </a:schemeClr>
                </a:solidFill>
                <a:effectLst/>
                <a:latin typeface="IRANSansXVN"/>
              </a:rPr>
              <a:t>Easy</a:t>
            </a:r>
            <a:r>
              <a:rPr lang="fa-IR" sz="2000" b="1" dirty="0">
                <a:solidFill>
                  <a:schemeClr val="bg2">
                    <a:lumMod val="60000"/>
                    <a:lumOff val="40000"/>
                  </a:schemeClr>
                </a:solidFill>
                <a:latin typeface="IRANSansXVN"/>
              </a:rPr>
              <a:t> </a:t>
            </a:r>
            <a:r>
              <a:rPr lang="en-US" sz="2000" b="1" i="0" dirty="0">
                <a:solidFill>
                  <a:schemeClr val="bg2">
                    <a:lumMod val="60000"/>
                    <a:lumOff val="40000"/>
                  </a:schemeClr>
                </a:solidFill>
                <a:effectLst/>
                <a:latin typeface="IRANSansXVN"/>
              </a:rPr>
              <a:t>Rec</a:t>
            </a:r>
          </a:p>
          <a:p>
            <a:pPr algn="ctr">
              <a:lnSpc>
                <a:spcPts val="2332"/>
              </a:lnSpc>
            </a:pPr>
            <a:endParaRPr lang="en-US" sz="2000" b="1" dirty="0">
              <a:solidFill>
                <a:schemeClr val="bg2">
                  <a:lumMod val="60000"/>
                  <a:lumOff val="40000"/>
                </a:schemeClr>
              </a:solidFill>
            </a:endParaRPr>
          </a:p>
        </p:txBody>
      </p:sp>
      <p:sp>
        <p:nvSpPr>
          <p:cNvPr id="16" name="Shape 14"/>
          <p:cNvSpPr/>
          <p:nvPr/>
        </p:nvSpPr>
        <p:spPr>
          <a:xfrm>
            <a:off x="5221237" y="5706240"/>
            <a:ext cx="647998" cy="45719"/>
          </a:xfrm>
          <a:prstGeom prst="rect">
            <a:avLst/>
          </a:prstGeom>
          <a:solidFill>
            <a:srgbClr val="161B23"/>
          </a:solidFill>
          <a:ln/>
        </p:spPr>
      </p:sp>
      <p:sp>
        <p:nvSpPr>
          <p:cNvPr id="17" name="Shape 15"/>
          <p:cNvSpPr/>
          <p:nvPr/>
        </p:nvSpPr>
        <p:spPr>
          <a:xfrm>
            <a:off x="5887691" y="4359375"/>
            <a:ext cx="416619" cy="416619"/>
          </a:xfrm>
          <a:prstGeom prst="roundRect">
            <a:avLst>
              <a:gd name="adj" fmla="val 26667"/>
            </a:avLst>
          </a:prstGeom>
          <a:solidFill>
            <a:srgbClr val="161B23"/>
          </a:solidFill>
          <a:ln/>
        </p:spPr>
      </p:sp>
      <p:sp>
        <p:nvSpPr>
          <p:cNvPr id="18" name="Text 16"/>
          <p:cNvSpPr/>
          <p:nvPr/>
        </p:nvSpPr>
        <p:spPr>
          <a:xfrm>
            <a:off x="6019750" y="4394101"/>
            <a:ext cx="1524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3</a:t>
            </a:r>
            <a:endParaRPr lang="en-US" sz="2187" dirty="0"/>
          </a:p>
        </p:txBody>
      </p:sp>
      <p:sp>
        <p:nvSpPr>
          <p:cNvPr id="19" name="Text 17"/>
          <p:cNvSpPr/>
          <p:nvPr/>
        </p:nvSpPr>
        <p:spPr>
          <a:xfrm>
            <a:off x="7114382" y="4399856"/>
            <a:ext cx="3379292" cy="578644"/>
          </a:xfrm>
          <a:prstGeom prst="rect">
            <a:avLst/>
          </a:prstGeom>
          <a:noFill/>
          <a:ln/>
        </p:spPr>
        <p:txBody>
          <a:bodyPr wrap="square" rtlCol="0" anchor="t"/>
          <a:lstStyle/>
          <a:p>
            <a:pPr algn="ctr">
              <a:lnSpc>
                <a:spcPts val="2278"/>
              </a:lnSpc>
            </a:pPr>
            <a:r>
              <a:rPr lang="fa-IR" sz="2000" b="1" i="0" dirty="0">
                <a:solidFill>
                  <a:schemeClr val="bg2">
                    <a:lumMod val="60000"/>
                    <a:lumOff val="40000"/>
                  </a:schemeClr>
                </a:solidFill>
                <a:effectLst/>
                <a:latin typeface="IRANSansXVN"/>
              </a:rPr>
              <a:t>ابزار سیستم پیشنهاد دهنده </a:t>
            </a:r>
            <a:endParaRPr lang="en-US" sz="2000" b="1" i="0" dirty="0">
              <a:solidFill>
                <a:schemeClr val="bg2">
                  <a:lumMod val="60000"/>
                  <a:lumOff val="40000"/>
                </a:schemeClr>
              </a:solidFill>
              <a:effectLst/>
              <a:latin typeface="IRANSansXVN"/>
            </a:endParaRPr>
          </a:p>
          <a:p>
            <a:pPr algn="ctr">
              <a:lnSpc>
                <a:spcPts val="2278"/>
              </a:lnSpc>
            </a:pPr>
            <a:r>
              <a:rPr lang="en-US" sz="2000" b="1" i="0" dirty="0">
                <a:solidFill>
                  <a:schemeClr val="bg2">
                    <a:lumMod val="60000"/>
                    <a:lumOff val="40000"/>
                  </a:schemeClr>
                </a:solidFill>
                <a:effectLst/>
                <a:latin typeface="IRANSansXVN"/>
              </a:rPr>
              <a:t>Raccoon Engine</a:t>
            </a:r>
          </a:p>
          <a:p>
            <a:pPr algn="ctr">
              <a:lnSpc>
                <a:spcPts val="2278"/>
              </a:lnSpc>
            </a:pPr>
            <a:endParaRPr lang="en-US" sz="1822" dirty="0">
              <a:solidFill>
                <a:schemeClr val="bg2">
                  <a:lumMod val="60000"/>
                  <a:lumOff val="40000"/>
                </a:schemeClr>
              </a:solidFill>
            </a:endParaRPr>
          </a:p>
        </p:txBody>
      </p:sp>
      <p:sp>
        <p:nvSpPr>
          <p:cNvPr id="21" name="Shape 3">
            <a:extLst>
              <a:ext uri="{FF2B5EF4-FFF2-40B4-BE49-F238E27FC236}">
                <a16:creationId xmlns:a16="http://schemas.microsoft.com/office/drawing/2014/main" id="{C281A988-83E5-4243-A95F-1AA1B9C5D658}"/>
              </a:ext>
            </a:extLst>
          </p:cNvPr>
          <p:cNvSpPr/>
          <p:nvPr/>
        </p:nvSpPr>
        <p:spPr>
          <a:xfrm>
            <a:off x="5869235" y="5335340"/>
            <a:ext cx="416619" cy="416619"/>
          </a:xfrm>
          <a:prstGeom prst="roundRect">
            <a:avLst>
              <a:gd name="adj" fmla="val 26667"/>
            </a:avLst>
          </a:prstGeom>
          <a:solidFill>
            <a:srgbClr val="161B23"/>
          </a:solidFill>
          <a:ln/>
        </p:spPr>
        <p:txBody>
          <a:bodyPr/>
          <a:lstStyle/>
          <a:p>
            <a:r>
              <a:rPr lang="en-US" sz="2000" dirty="0">
                <a:solidFill>
                  <a:schemeClr val="bg2">
                    <a:lumMod val="60000"/>
                    <a:lumOff val="40000"/>
                  </a:schemeClr>
                </a:solidFill>
              </a:rPr>
              <a:t>4</a:t>
            </a:r>
          </a:p>
        </p:txBody>
      </p:sp>
      <p:sp>
        <p:nvSpPr>
          <p:cNvPr id="22" name="Shape 14">
            <a:extLst>
              <a:ext uri="{FF2B5EF4-FFF2-40B4-BE49-F238E27FC236}">
                <a16:creationId xmlns:a16="http://schemas.microsoft.com/office/drawing/2014/main" id="{53C80A99-D943-4D35-91AA-E5AA48F21485}"/>
              </a:ext>
            </a:extLst>
          </p:cNvPr>
          <p:cNvSpPr/>
          <p:nvPr/>
        </p:nvSpPr>
        <p:spPr>
          <a:xfrm>
            <a:off x="6343055" y="4722665"/>
            <a:ext cx="647998" cy="37008"/>
          </a:xfrm>
          <a:prstGeom prst="rect">
            <a:avLst/>
          </a:prstGeom>
          <a:solidFill>
            <a:srgbClr val="161B23"/>
          </a:solidFill>
          <a:ln/>
        </p:spPr>
      </p:sp>
      <p:pic>
        <p:nvPicPr>
          <p:cNvPr id="3" name="Picture 2">
            <a:extLst>
              <a:ext uri="{FF2B5EF4-FFF2-40B4-BE49-F238E27FC236}">
                <a16:creationId xmlns:a16="http://schemas.microsoft.com/office/drawing/2014/main" id="{8F78AB37-496B-411A-81D6-29CA150878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6083" y="1597382"/>
            <a:ext cx="2485508" cy="13123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4" name="Picture 23">
            <a:extLst>
              <a:ext uri="{FF2B5EF4-FFF2-40B4-BE49-F238E27FC236}">
                <a16:creationId xmlns:a16="http://schemas.microsoft.com/office/drawing/2014/main" id="{6BDA611B-D537-4853-91AE-605BDB6388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8104" y="2807690"/>
            <a:ext cx="2529281" cy="125640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3"/>
          <p:cNvSpPr/>
          <p:nvPr/>
        </p:nvSpPr>
        <p:spPr>
          <a:xfrm>
            <a:off x="5105401" y="1877220"/>
            <a:ext cx="1473200" cy="578644"/>
          </a:xfrm>
          <a:prstGeom prst="rect">
            <a:avLst/>
          </a:prstGeom>
          <a:noFill/>
          <a:ln/>
        </p:spPr>
        <p:txBody>
          <a:bodyPr wrap="none" rtlCol="0" anchor="t"/>
          <a:lstStyle/>
          <a:p>
            <a:pPr algn="ctr">
              <a:lnSpc>
                <a:spcPts val="4556"/>
              </a:lnSpc>
            </a:pPr>
            <a:r>
              <a:rPr lang="fa-IR" sz="3645" dirty="0">
                <a:solidFill>
                  <a:srgbClr val="0070C0"/>
                </a:solidFill>
                <a:latin typeface="B nazanin"/>
              </a:rPr>
              <a:t>منابع :</a:t>
            </a:r>
            <a:endParaRPr lang="en-US" sz="3645" dirty="0">
              <a:solidFill>
                <a:srgbClr val="0070C0"/>
              </a:solidFill>
              <a:latin typeface="B nazanin"/>
            </a:endParaRPr>
          </a:p>
        </p:txBody>
      </p:sp>
      <p:sp>
        <p:nvSpPr>
          <p:cNvPr id="9" name="Text 6"/>
          <p:cNvSpPr/>
          <p:nvPr/>
        </p:nvSpPr>
        <p:spPr>
          <a:xfrm>
            <a:off x="1846411" y="3717032"/>
            <a:ext cx="8499178" cy="592336"/>
          </a:xfrm>
          <a:prstGeom prst="rect">
            <a:avLst/>
          </a:prstGeom>
          <a:noFill/>
          <a:ln/>
        </p:spPr>
        <p:txBody>
          <a:bodyPr wrap="square" rtlCol="0" anchor="t"/>
          <a:lstStyle/>
          <a:p>
            <a:pPr>
              <a:lnSpc>
                <a:spcPts val="2332"/>
              </a:lnSpc>
              <a:buSzPct val="100000"/>
            </a:pPr>
            <a:r>
              <a:rPr lang="en-US" sz="2800">
                <a:solidFill>
                  <a:srgbClr val="0070C0"/>
                </a:solidFill>
              </a:rPr>
              <a:t>https://www.hamyarit.com/blog/recommender-system/</a:t>
            </a:r>
            <a:endParaRPr lang="en-US" sz="2800" dirty="0">
              <a:solidFill>
                <a:srgbClr val="0070C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B2209A17-DA3F-44F8-9D54-800E7BD02FC7}"/>
              </a:ext>
            </a:extLst>
          </p:cNvPr>
          <p:cNvSpPr>
            <a:spLocks noGrp="1"/>
          </p:cNvSpPr>
          <p:nvPr>
            <p:ph type="subTitle" idx="4294967295"/>
          </p:nvPr>
        </p:nvSpPr>
        <p:spPr>
          <a:xfrm>
            <a:off x="4838701" y="2540000"/>
            <a:ext cx="1981200" cy="2006600"/>
          </a:xfrm>
        </p:spPr>
        <p:txBody>
          <a:bodyPr>
            <a:noAutofit/>
          </a:bodyPr>
          <a:lstStyle/>
          <a:p>
            <a:pPr marL="0" indent="0" algn="ctr">
              <a:buNone/>
            </a:pPr>
            <a:r>
              <a:rPr lang="fa-IR" sz="9600" dirty="0">
                <a:solidFill>
                  <a:srgbClr val="0070C0"/>
                </a:solidFill>
              </a:rPr>
              <a:t>پایان</a:t>
            </a:r>
            <a:endParaRPr lang="en-US" sz="9600" dirty="0">
              <a:solidFill>
                <a:srgbClr val="0070C0"/>
              </a:solidFill>
            </a:endParaRPr>
          </a:p>
        </p:txBody>
      </p:sp>
    </p:spTree>
    <p:extLst>
      <p:ext uri="{BB962C8B-B14F-4D97-AF65-F5344CB8AC3E}">
        <p14:creationId xmlns:p14="http://schemas.microsoft.com/office/powerpoint/2010/main" val="31612237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463</TotalTime>
  <Words>666</Words>
  <Application>Microsoft Office PowerPoint</Application>
  <PresentationFormat>Widescreen</PresentationFormat>
  <Paragraphs>58</Paragraphs>
  <Slides>9</Slides>
  <Notes>7</Notes>
  <HiddenSlides>0</HiddenSlides>
  <MMClips>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arial</vt:lpstr>
      <vt:lpstr>arial</vt:lpstr>
      <vt:lpstr>B nazanin</vt:lpstr>
      <vt:lpstr>Calibri</vt:lpstr>
      <vt:lpstr>Google Sans</vt:lpstr>
      <vt:lpstr>inherit</vt:lpstr>
      <vt:lpstr>IRANSansXVN</vt:lpstr>
      <vt:lpstr>Roboto</vt:lpstr>
      <vt:lpstr>Roboto Slab</vt:lpstr>
      <vt:lpstr>Tw Cen MT</vt:lpstr>
      <vt:lpstr>Circuit</vt:lpstr>
      <vt:lpstr>به نام خدا</vt:lpstr>
      <vt:lpstr>مفهوم سیستم توصیه گر چیست؟</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به نام خدا</dc:title>
  <dc:creator>HOME</dc:creator>
  <cp:lastModifiedBy>Mohammad ahmadi</cp:lastModifiedBy>
  <cp:revision>21</cp:revision>
  <dcterms:created xsi:type="dcterms:W3CDTF">2023-12-27T09:41:19Z</dcterms:created>
  <dcterms:modified xsi:type="dcterms:W3CDTF">2024-06-03T23:28:03Z</dcterms:modified>
</cp:coreProperties>
</file>

<file path=docProps/thumbnail.jpeg>
</file>